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2892"/>
            <a:ext cx="8305800" cy="2667000"/>
          </a:xfrm>
        </p:spPr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شاخص اعتبارات فدراسیون ها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47800"/>
            <a:ext cx="1841500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5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8912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sz="2800" dirty="0">
                <a:cs typeface="B Titr" panose="00000700000000000000" pitchFamily="2" charset="-78"/>
              </a:rPr>
              <a:t>رشته های ورزشی مدال آور در بازی های المپیک تابستانی:</a:t>
            </a:r>
          </a:p>
          <a:p>
            <a:pPr marL="0" indent="0" algn="r">
              <a:buNone/>
            </a:pPr>
            <a:r>
              <a:rPr lang="fa-IR" sz="2800" dirty="0">
                <a:cs typeface="B Nazanin" panose="00000400000000000000" pitchFamily="2" charset="-78"/>
              </a:rPr>
              <a:t>رشته هایی که بیشترین تعداد مدال را در ادوار مختلف المپیک کسب کردند؛ </a:t>
            </a:r>
            <a:r>
              <a:rPr lang="fa-IR" sz="2800" dirty="0" smtClean="0">
                <a:cs typeface="B Nazanin" panose="00000400000000000000" pitchFamily="2" charset="-78"/>
              </a:rPr>
              <a:t> که 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شامل </a:t>
            </a:r>
            <a:r>
              <a:rPr lang="fa-IR" sz="2800" dirty="0">
                <a:cs typeface="B Nazanin" panose="00000400000000000000" pitchFamily="2" charset="-78"/>
              </a:rPr>
              <a:t>کشتی،وزنه برداری، دو و میدانی و تکواندو می باشد.</a:t>
            </a:r>
          </a:p>
          <a:p>
            <a:pPr marL="0" indent="0" algn="r">
              <a:buNone/>
            </a:pPr>
            <a:endParaRPr lang="en-US" sz="2800" dirty="0" smtClean="0">
              <a:cs typeface="B Titr" panose="00000700000000000000" pitchFamily="2" charset="-78"/>
            </a:endParaRPr>
          </a:p>
          <a:p>
            <a:pPr marL="0" indent="0" algn="r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رشته </a:t>
            </a:r>
            <a:r>
              <a:rPr lang="fa-IR" sz="2800" dirty="0">
                <a:cs typeface="B Titr" panose="00000700000000000000" pitchFamily="2" charset="-78"/>
              </a:rPr>
              <a:t>های ورزشی مدال آور در بازیهای آسیایی:</a:t>
            </a:r>
          </a:p>
          <a:p>
            <a:pPr marL="0" indent="0" algn="r">
              <a:buNone/>
            </a:pPr>
            <a:r>
              <a:rPr lang="fa-IR" sz="2800" dirty="0">
                <a:cs typeface="B Nazanin" panose="00000400000000000000" pitchFamily="2" charset="-78"/>
              </a:rPr>
              <a:t> رشته های ورزشی با حداقل دو بار سابقه  مدال آوری در سه دور گذشته :</a:t>
            </a:r>
          </a:p>
          <a:p>
            <a:pPr marL="0" indent="0" algn="r">
              <a:buNone/>
            </a:pPr>
            <a:r>
              <a:rPr lang="fa-IR" sz="2800" dirty="0">
                <a:cs typeface="B Nazanin" panose="00000400000000000000" pitchFamily="2" charset="-78"/>
              </a:rPr>
              <a:t>کشتی، وزنه برداری، دو و میدانی، تکواندو،کبدی، والیبال، بسکتبال، قایق رانی، تیراندازی، </a:t>
            </a:r>
            <a:r>
              <a:rPr lang="fa-IR" sz="2800" dirty="0" smtClean="0">
                <a:cs typeface="B Nazanin" panose="00000400000000000000" pitchFamily="2" charset="-78"/>
              </a:rPr>
              <a:t>کاراته</a:t>
            </a:r>
            <a:r>
              <a:rPr lang="fa-IR" sz="2800" dirty="0">
                <a:cs typeface="B Nazanin" panose="00000400000000000000" pitchFamily="2" charset="-78"/>
              </a:rPr>
              <a:t>، واترپلو، شمشیربازی ،جودو،دوچرخه سواری، تنیس روی میز، ووشوو، جودو، </a:t>
            </a:r>
            <a:r>
              <a:rPr lang="fa-IR" sz="2800" dirty="0" smtClean="0">
                <a:cs typeface="B Nazanin" panose="00000400000000000000" pitchFamily="2" charset="-78"/>
              </a:rPr>
              <a:t>بوکس،کوراش</a:t>
            </a:r>
            <a:r>
              <a:rPr lang="fa-IR" sz="2800" dirty="0">
                <a:cs typeface="B Nazanin" panose="00000400000000000000" pitchFamily="2" charset="-78"/>
              </a:rPr>
              <a:t>، جوجیتسو، صخره نوردی و </a:t>
            </a:r>
            <a:r>
              <a:rPr lang="fa-IR" sz="2800" dirty="0" smtClean="0">
                <a:cs typeface="B Nazanin" panose="00000400000000000000" pitchFamily="2" charset="-78"/>
              </a:rPr>
              <a:t>…</a:t>
            </a:r>
            <a:endParaRPr lang="fa-IR" sz="2800" dirty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93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475308"/>
          </a:xfrm>
        </p:spPr>
        <p:txBody>
          <a:bodyPr>
            <a:normAutofit/>
          </a:bodyPr>
          <a:lstStyle/>
          <a:p>
            <a:pPr algn="r"/>
            <a:r>
              <a:rPr lang="fa-IR" sz="4000" dirty="0">
                <a:solidFill>
                  <a:schemeClr val="accent4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الف)ضریب مدال آوری  (400) امتیاز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4648200"/>
          </a:xfrm>
        </p:spPr>
        <p:txBody>
          <a:bodyPr>
            <a:normAutofit lnSpcReduction="10000"/>
          </a:bodyPr>
          <a:lstStyle/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Titr" panose="00000700000000000000" pitchFamily="2" charset="-78"/>
              </a:rPr>
              <a:t>1- کسب مدال در المپیک قبلی (400)</a:t>
            </a:r>
          </a:p>
          <a:p>
            <a:r>
              <a:rPr lang="fa-IR" dirty="0">
                <a:cs typeface="B Nazanin" panose="00000400000000000000" pitchFamily="2" charset="-78"/>
              </a:rPr>
              <a:t>*نفرات چهارم تا هشتم المپیک در بخش زنان (300)امتیاز</a:t>
            </a:r>
          </a:p>
          <a:p>
            <a:r>
              <a:rPr lang="fa-IR" dirty="0">
                <a:cs typeface="B Titr" panose="00000700000000000000" pitchFamily="2" charset="-78"/>
              </a:rPr>
              <a:t>2- شانس کسب مدال المپیک (300)</a:t>
            </a:r>
          </a:p>
          <a:p>
            <a:r>
              <a:rPr lang="fa-IR" dirty="0">
                <a:cs typeface="B Nazanin" panose="00000400000000000000" pitchFamily="2" charset="-78"/>
              </a:rPr>
              <a:t>*رشته هایی که در المپیک قبلی ورزشکارانی در جایگاه چهارم تا هشتم داشته اند.</a:t>
            </a:r>
          </a:p>
          <a:p>
            <a:r>
              <a:rPr lang="fa-IR" dirty="0">
                <a:cs typeface="B Nazanin" panose="00000400000000000000" pitchFamily="2" charset="-78"/>
              </a:rPr>
              <a:t>*رشته </a:t>
            </a:r>
            <a:r>
              <a:rPr lang="fa-IR" dirty="0" smtClean="0">
                <a:cs typeface="B Nazanin" panose="00000400000000000000" pitchFamily="2" charset="-78"/>
              </a:rPr>
              <a:t>ها</a:t>
            </a:r>
            <a:r>
              <a:rPr lang="fa-IR" dirty="0">
                <a:cs typeface="B Nazanin" panose="00000400000000000000" pitchFamily="2" charset="-78"/>
              </a:rPr>
              <a:t>ی</a:t>
            </a:r>
            <a:r>
              <a:rPr lang="fa-IR" dirty="0" smtClean="0">
                <a:cs typeface="B Nazanin" panose="00000400000000000000" pitchFamily="2" charset="-78"/>
              </a:rPr>
              <a:t>ی </a:t>
            </a:r>
            <a:r>
              <a:rPr lang="fa-IR" dirty="0">
                <a:cs typeface="B Nazanin" panose="00000400000000000000" pitchFamily="2" charset="-78"/>
              </a:rPr>
              <a:t>که ورود جدید به المپیک دارند </a:t>
            </a:r>
            <a:r>
              <a:rPr lang="fa-IR" dirty="0" smtClean="0">
                <a:cs typeface="B Nazanin" panose="00000400000000000000" pitchFamily="2" charset="-78"/>
              </a:rPr>
              <a:t>و یا  </a:t>
            </a:r>
            <a:r>
              <a:rPr lang="fa-IR" dirty="0">
                <a:cs typeface="B Nazanin" panose="00000400000000000000" pitchFamily="2" charset="-78"/>
              </a:rPr>
              <a:t>در مسابقات </a:t>
            </a:r>
            <a:r>
              <a:rPr lang="fa-IR" dirty="0" smtClean="0">
                <a:cs typeface="B Nazanin" panose="00000400000000000000" pitchFamily="2" charset="-78"/>
              </a:rPr>
              <a:t>کسب سهمیه مقام های در خور را کسب </a:t>
            </a:r>
            <a:r>
              <a:rPr lang="fa-IR" smtClean="0">
                <a:cs typeface="B Nazanin" panose="00000400000000000000" pitchFamily="2" charset="-78"/>
              </a:rPr>
              <a:t>کرده باشند.</a:t>
            </a:r>
          </a:p>
          <a:p>
            <a:r>
              <a:rPr lang="fa-IR" smtClean="0">
                <a:cs typeface="B Titr" panose="00000700000000000000" pitchFamily="2" charset="-78"/>
              </a:rPr>
              <a:t>3- </a:t>
            </a:r>
            <a:r>
              <a:rPr lang="fa-IR" dirty="0">
                <a:cs typeface="B Titr" panose="00000700000000000000" pitchFamily="2" charset="-78"/>
              </a:rPr>
              <a:t>کسب سهمیه المپیک (200)</a:t>
            </a:r>
          </a:p>
          <a:p>
            <a:r>
              <a:rPr lang="fa-IR" dirty="0">
                <a:cs typeface="B Nazanin" panose="00000400000000000000" pitchFamily="2" charset="-78"/>
              </a:rPr>
              <a:t>*هر سهمیه (50) امتیاز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و </a:t>
            </a:r>
            <a:r>
              <a:rPr lang="fa-IR" dirty="0">
                <a:cs typeface="B Nazanin" panose="00000400000000000000" pitchFamily="2" charset="-78"/>
              </a:rPr>
              <a:t>کسب سهمیه مقام های درخور را کسب کرده باشند</a:t>
            </a:r>
          </a:p>
        </p:txBody>
      </p:sp>
    </p:spTree>
    <p:extLst>
      <p:ext uri="{BB962C8B-B14F-4D97-AF65-F5344CB8AC3E}">
        <p14:creationId xmlns:p14="http://schemas.microsoft.com/office/powerpoint/2010/main" val="28045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943" y="374904"/>
            <a:ext cx="7772400" cy="1078992"/>
          </a:xfrm>
        </p:spPr>
        <p:txBody>
          <a:bodyPr/>
          <a:lstStyle/>
          <a:p>
            <a:pPr algn="r"/>
            <a:r>
              <a:rPr lang="fa-IR" sz="4000" dirty="0">
                <a:solidFill>
                  <a:schemeClr val="accent4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الف)ضریب مدال آوری  (400) امتیاز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495" y="914400"/>
            <a:ext cx="8308848" cy="3962400"/>
          </a:xfrm>
        </p:spPr>
        <p:txBody>
          <a:bodyPr>
            <a:noAutofit/>
          </a:bodyPr>
          <a:lstStyle/>
          <a:p>
            <a:pPr algn="r"/>
            <a:endParaRPr lang="fa-IR" sz="2400" dirty="0">
              <a:cs typeface="B Nazanin" panose="00000400000000000000" pitchFamily="2" charset="-78"/>
            </a:endParaRPr>
          </a:p>
          <a:p>
            <a:pPr algn="r"/>
            <a:endParaRPr lang="en-US" sz="2400" dirty="0" smtClean="0">
              <a:cs typeface="B Titr" panose="00000700000000000000" pitchFamily="2" charset="-78"/>
            </a:endParaRPr>
          </a:p>
          <a:p>
            <a:pPr algn="r"/>
            <a:r>
              <a:rPr lang="fa-IR" sz="2400" dirty="0" smtClean="0">
                <a:cs typeface="B Titr" panose="00000700000000000000" pitchFamily="2" charset="-78"/>
              </a:rPr>
              <a:t>4-کسب </a:t>
            </a:r>
            <a:r>
              <a:rPr lang="fa-IR" sz="2400" dirty="0">
                <a:cs typeface="B Titr" panose="00000700000000000000" pitchFamily="2" charset="-78"/>
              </a:rPr>
              <a:t>مدال بازی های آسیایی قبلی و المپیک جوانان (300) امتیاز</a:t>
            </a:r>
          </a:p>
          <a:p>
            <a:pPr algn="r"/>
            <a:endParaRPr lang="en-US" sz="2400" dirty="0" smtClean="0">
              <a:cs typeface="B Titr" panose="00000700000000000000" pitchFamily="2" charset="-78"/>
            </a:endParaRPr>
          </a:p>
          <a:p>
            <a:pPr algn="r"/>
            <a:r>
              <a:rPr lang="fa-IR" sz="2400" dirty="0" smtClean="0">
                <a:cs typeface="B Titr" panose="00000700000000000000" pitchFamily="2" charset="-78"/>
              </a:rPr>
              <a:t>تبصره </a:t>
            </a:r>
            <a:r>
              <a:rPr lang="fa-IR" sz="2400" dirty="0">
                <a:cs typeface="B Titr" panose="00000700000000000000" pitchFamily="2" charset="-78"/>
              </a:rPr>
              <a:t>1: </a:t>
            </a:r>
            <a:r>
              <a:rPr lang="fa-IR" sz="2400" dirty="0" smtClean="0">
                <a:cs typeface="B Nazanin" panose="00000700000000000000" pitchFamily="2" charset="-78"/>
              </a:rPr>
              <a:t>برای آقایان: طلا </a:t>
            </a:r>
            <a:r>
              <a:rPr lang="fa-IR" sz="2400" dirty="0">
                <a:cs typeface="B Nazanin" panose="00000400000000000000" pitchFamily="2" charset="-78"/>
              </a:rPr>
              <a:t>(200)/نقره(100)/برنز (50) امتیاز خواهد بود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برای بانوان: طلا(250)/نقره(100)/برنز(50) امتیاز خواهد بود.</a:t>
            </a:r>
            <a:endParaRPr lang="fa-IR" sz="2400" dirty="0">
              <a:cs typeface="B Nazanin" panose="00000400000000000000" pitchFamily="2" charset="-78"/>
            </a:endParaRPr>
          </a:p>
          <a:p>
            <a:pPr algn="r"/>
            <a:r>
              <a:rPr lang="fa-IR" sz="2400" dirty="0">
                <a:cs typeface="B Titr" panose="00000700000000000000" pitchFamily="2" charset="-78"/>
              </a:rPr>
              <a:t>تبصره 2:</a:t>
            </a:r>
            <a:r>
              <a:rPr lang="fa-IR" sz="2400" dirty="0">
                <a:cs typeface="B Nazanin" panose="00000400000000000000" pitchFamily="2" charset="-78"/>
              </a:rPr>
              <a:t>ملاک های محاسبه تعداد مدال تا دریافت سقف امتیاز خواهد بود.</a:t>
            </a:r>
          </a:p>
          <a:p>
            <a:pPr algn="r"/>
            <a:r>
              <a:rPr lang="fa-IR" sz="2400" dirty="0">
                <a:cs typeface="B Titr" panose="00000700000000000000" pitchFamily="2" charset="-78"/>
              </a:rPr>
              <a:t>تبصره </a:t>
            </a:r>
            <a:r>
              <a:rPr lang="fa-IR" sz="2400" dirty="0" smtClean="0">
                <a:cs typeface="B Titr" panose="00000700000000000000" pitchFamily="2" charset="-78"/>
              </a:rPr>
              <a:t>3: </a:t>
            </a:r>
            <a:r>
              <a:rPr lang="fa-IR" sz="2400" dirty="0" smtClean="0">
                <a:cs typeface="B Nazanin" panose="00000400000000000000" pitchFamily="2" charset="-78"/>
              </a:rPr>
              <a:t>نفرات چهارم و پنجم بانوان 50  امتیاز  خواهد بود.</a:t>
            </a:r>
          </a:p>
          <a:p>
            <a:pPr algn="r"/>
            <a:r>
              <a:rPr lang="fa-IR" sz="2400" dirty="0" smtClean="0">
                <a:cs typeface="B Titr" panose="00000700000000000000" pitchFamily="2" charset="-78"/>
              </a:rPr>
              <a:t>تبصره </a:t>
            </a:r>
            <a:r>
              <a:rPr lang="fa-IR" sz="2400" dirty="0">
                <a:cs typeface="B Titr" panose="00000700000000000000" pitchFamily="2" charset="-78"/>
              </a:rPr>
              <a:t>4:</a:t>
            </a:r>
            <a:r>
              <a:rPr lang="fa-IR" sz="2400" dirty="0">
                <a:cs typeface="B Nazanin" panose="00000400000000000000" pitchFamily="2" charset="-78"/>
              </a:rPr>
              <a:t>مبنای محاسبات برای بازیهای المپیک و بازیهای آسیایی دوسال قبل از مسابقات مذکور می باشد.</a:t>
            </a:r>
          </a:p>
          <a:p>
            <a:pPr algn="r"/>
            <a:r>
              <a:rPr lang="fa-IR" sz="2400" dirty="0">
                <a:cs typeface="B Titr" panose="00000700000000000000" pitchFamily="2" charset="-78"/>
              </a:rPr>
              <a:t>تبصره 5:</a:t>
            </a:r>
            <a:r>
              <a:rPr lang="fa-IR" sz="2400" dirty="0">
                <a:cs typeface="B Nazanin" panose="00000400000000000000" pitchFamily="2" charset="-78"/>
              </a:rPr>
              <a:t>امتیازات فقط در یکی از از ردیف های چهارگانه محاسبه می گردد.</a:t>
            </a:r>
          </a:p>
          <a:p>
            <a:pPr algn="r"/>
            <a:r>
              <a:rPr lang="fa-IR" sz="2400" dirty="0">
                <a:cs typeface="B Titr" panose="00000700000000000000" pitchFamily="2" charset="-78"/>
              </a:rPr>
              <a:t>تبصره 6:</a:t>
            </a:r>
            <a:r>
              <a:rPr lang="fa-IR" sz="2400" dirty="0">
                <a:cs typeface="B Nazanin" panose="00000400000000000000" pitchFamily="2" charset="-78"/>
              </a:rPr>
              <a:t>امتیازات توسط مرکز نظارت بر تیم های ملی محاسبه و به هیات اجرایی جهت تصویب نهایی پیشنهاد خواهد شد.</a:t>
            </a:r>
          </a:p>
        </p:txBody>
      </p:sp>
    </p:spTree>
    <p:extLst>
      <p:ext uri="{BB962C8B-B14F-4D97-AF65-F5344CB8AC3E}">
        <p14:creationId xmlns:p14="http://schemas.microsoft.com/office/powerpoint/2010/main" val="6237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10668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cs typeface="B Titr" panose="00000700000000000000" pitchFamily="2" charset="-78"/>
              </a:rPr>
              <a:t/>
            </a:r>
            <a:br>
              <a:rPr lang="en-US" sz="3600" dirty="0" smtClean="0">
                <a:cs typeface="B Titr" panose="00000700000000000000" pitchFamily="2" charset="-78"/>
              </a:rPr>
            </a:br>
            <a:r>
              <a:rPr lang="en-US" sz="3600" dirty="0">
                <a:cs typeface="B Titr" panose="00000700000000000000" pitchFamily="2" charset="-78"/>
              </a:rPr>
              <a:t/>
            </a:r>
            <a:br>
              <a:rPr lang="en-US" sz="3600" dirty="0">
                <a:cs typeface="B Titr" panose="00000700000000000000" pitchFamily="2" charset="-78"/>
              </a:rPr>
            </a:br>
            <a:r>
              <a:rPr lang="en-US" sz="3600" dirty="0" smtClean="0">
                <a:cs typeface="B Titr" panose="00000700000000000000" pitchFamily="2" charset="-78"/>
              </a:rPr>
              <a:t/>
            </a:r>
            <a:br>
              <a:rPr lang="en-US" sz="3600" dirty="0" smtClean="0">
                <a:cs typeface="B Titr" panose="00000700000000000000" pitchFamily="2" charset="-78"/>
              </a:rPr>
            </a:br>
            <a:r>
              <a:rPr lang="fa-IR" sz="3600" dirty="0" smtClean="0">
                <a:cs typeface="B Titr" panose="00000700000000000000" pitchFamily="2" charset="-78"/>
              </a:rPr>
              <a:t>ب)ضریب </a:t>
            </a:r>
            <a:r>
              <a:rPr lang="fa-IR" sz="3600" dirty="0">
                <a:cs typeface="B Titr" panose="00000700000000000000" pitchFamily="2" charset="-78"/>
              </a:rPr>
              <a:t>تراکم </a:t>
            </a:r>
            <a:r>
              <a:rPr lang="fa-IR" sz="3600" dirty="0" smtClean="0">
                <a:cs typeface="B Titr" panose="00000700000000000000" pitchFamily="2" charset="-78"/>
              </a:rPr>
              <a:t>فعالیت </a:t>
            </a:r>
            <a:r>
              <a:rPr lang="en-US" sz="3600" dirty="0" smtClean="0">
                <a:cs typeface="B Titr" panose="00000700000000000000" pitchFamily="2" charset="-78"/>
              </a:rPr>
              <a:t/>
            </a:r>
            <a:br>
              <a:rPr lang="en-US" sz="3600" dirty="0" smtClean="0">
                <a:cs typeface="B Titr" panose="00000700000000000000" pitchFamily="2" charset="-78"/>
              </a:rPr>
            </a:br>
            <a:r>
              <a:rPr lang="fa-IR" sz="3600" dirty="0" smtClean="0">
                <a:cs typeface="B Titr" panose="00000700000000000000" pitchFamily="2" charset="-78"/>
              </a:rPr>
              <a:t>حضور </a:t>
            </a:r>
            <a:r>
              <a:rPr lang="fa-IR" sz="3600" dirty="0">
                <a:cs typeface="B Titr" panose="00000700000000000000" pitchFamily="2" charset="-78"/>
              </a:rPr>
              <a:t>در مسابقات برون </a:t>
            </a:r>
            <a:r>
              <a:rPr lang="fa-IR" sz="3600" dirty="0" smtClean="0">
                <a:cs typeface="B Titr" panose="00000700000000000000" pitchFamily="2" charset="-78"/>
              </a:rPr>
              <a:t>مرزی (</a:t>
            </a:r>
            <a:r>
              <a:rPr lang="fa-IR" sz="3600" dirty="0">
                <a:cs typeface="B Titr" panose="00000700000000000000" pitchFamily="2" charset="-78"/>
              </a:rPr>
              <a:t>200) امتیاز 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696200" cy="350520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بازیهای </a:t>
            </a:r>
            <a:r>
              <a:rPr lang="fa-IR" sz="2400" b="1" dirty="0">
                <a:cs typeface="B Nazanin" panose="00000400000000000000" pitchFamily="2" charset="-78"/>
              </a:rPr>
              <a:t>آسیایی و المپیک و مسابقات کسب سهمیه المپیک</a:t>
            </a:r>
          </a:p>
          <a:p>
            <a:pPr marL="0" indent="0" algn="r">
              <a:buNone/>
            </a:pPr>
            <a:endParaRPr lang="en-US" sz="2400" b="1" dirty="0" smtClean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5- </a:t>
            </a:r>
            <a:r>
              <a:rPr lang="fa-IR" sz="2400" b="1" dirty="0">
                <a:cs typeface="B Nazanin" panose="00000400000000000000" pitchFamily="2" charset="-78"/>
              </a:rPr>
              <a:t>پرتراکم :  شش اعزام بیشتر (200</a:t>
            </a:r>
            <a:r>
              <a:rPr lang="fa-IR" sz="2400" b="1" dirty="0" smtClean="0">
                <a:cs typeface="B Nazanin" panose="00000400000000000000" pitchFamily="2" charset="-78"/>
              </a:rPr>
              <a:t>)</a:t>
            </a:r>
            <a:endParaRPr lang="fa-IR" sz="2400" b="1" dirty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sz="2400" b="1" dirty="0">
                <a:cs typeface="B Nazanin" panose="00000400000000000000" pitchFamily="2" charset="-78"/>
              </a:rPr>
              <a:t>6- تراکم متوسط :   چهار تا پنج اعزام (150)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7- </a:t>
            </a:r>
            <a:r>
              <a:rPr lang="fa-IR" sz="2400" b="1" dirty="0">
                <a:cs typeface="B Nazanin" panose="00000400000000000000" pitchFamily="2" charset="-78"/>
              </a:rPr>
              <a:t>تراکم کم  : یک تا سه اعزام(100</a:t>
            </a:r>
            <a:r>
              <a:rPr lang="fa-IR" sz="2400" b="1" dirty="0" smtClean="0">
                <a:cs typeface="B Nazanin" panose="00000400000000000000" pitchFamily="2" charset="-78"/>
              </a:rPr>
              <a:t>)</a:t>
            </a:r>
          </a:p>
          <a:p>
            <a:pPr marL="0" indent="0" algn="just" rtl="1">
              <a:buNone/>
            </a:pPr>
            <a:endParaRPr lang="en-US" sz="2400" b="1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تبصره:</a:t>
            </a:r>
            <a:r>
              <a:rPr lang="fa-IR" sz="2400" b="1" dirty="0" smtClean="0">
                <a:cs typeface="B Nazanin" panose="00000400000000000000" pitchFamily="2" charset="-78"/>
              </a:rPr>
              <a:t>امتیاز </a:t>
            </a:r>
            <a:r>
              <a:rPr lang="fa-IR" sz="2400" b="1" dirty="0">
                <a:cs typeface="B Nazanin" panose="00000400000000000000" pitchFamily="2" charset="-78"/>
              </a:rPr>
              <a:t>این بند برای بانوان توسط نایب رییس بانوان </a:t>
            </a:r>
            <a:r>
              <a:rPr lang="fa-IR" sz="2400" b="1" dirty="0" smtClean="0">
                <a:cs typeface="B Nazanin" panose="00000400000000000000" pitchFamily="2" charset="-78"/>
              </a:rPr>
              <a:t>کمیته ملی المپیک بر </a:t>
            </a:r>
            <a:r>
              <a:rPr lang="fa-IR" sz="2400" b="1" dirty="0">
                <a:cs typeface="B Nazanin" panose="00000400000000000000" pitchFamily="2" charset="-78"/>
              </a:rPr>
              <a:t>مبنای </a:t>
            </a:r>
            <a:r>
              <a:rPr lang="fa-IR" sz="2400" b="1" dirty="0" smtClean="0">
                <a:cs typeface="B Nazanin" panose="00000400000000000000" pitchFamily="2" charset="-78"/>
              </a:rPr>
              <a:t>رشته </a:t>
            </a:r>
            <a:r>
              <a:rPr lang="fa-IR" sz="2400" b="1" dirty="0">
                <a:cs typeface="B Nazanin" panose="00000400000000000000" pitchFamily="2" charset="-78"/>
              </a:rPr>
              <a:t>های فعال بانوان و با همکاری مرکز نظارت بر تیم های ملی اعلام می </a:t>
            </a:r>
            <a:r>
              <a:rPr lang="fa-IR" sz="2400" b="1" dirty="0" smtClean="0">
                <a:cs typeface="B Nazanin" panose="00000400000000000000" pitchFamily="2" charset="-78"/>
              </a:rPr>
              <a:t>گردد</a:t>
            </a:r>
            <a:r>
              <a:rPr lang="en-US" sz="2400" b="1" dirty="0" smtClean="0">
                <a:cs typeface="B Nazanin" panose="00000400000000000000" pitchFamily="2" charset="-78"/>
              </a:rPr>
              <a:t>.</a:t>
            </a:r>
            <a:endParaRPr lang="fa-IR" sz="2400" b="1" dirty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413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پ)ضریب نفرات (150 )  امتیاز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fa-IR" sz="2800" b="1" dirty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sz="2800" b="1" dirty="0">
                <a:cs typeface="B Nazanin" panose="00000400000000000000" pitchFamily="2" charset="-78"/>
              </a:rPr>
              <a:t>8- کمتر از 5 نفر (40)     امتیاز</a:t>
            </a:r>
          </a:p>
          <a:p>
            <a:pPr marL="0" indent="0" algn="r">
              <a:buNone/>
            </a:pPr>
            <a:r>
              <a:rPr lang="fa-IR" sz="2800" b="1" dirty="0">
                <a:cs typeface="B Nazanin" panose="00000400000000000000" pitchFamily="2" charset="-78"/>
              </a:rPr>
              <a:t>9-  تا 10 نفر   (60)       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"</a:t>
            </a:r>
          </a:p>
          <a:p>
            <a:pPr marL="0" indent="0" algn="r">
              <a:buNone/>
            </a:pPr>
            <a:r>
              <a:rPr lang="fa-IR" sz="2800" b="1" dirty="0">
                <a:cs typeface="B Nazanin" panose="00000400000000000000" pitchFamily="2" charset="-78"/>
              </a:rPr>
              <a:t>10-  16 تا 20 نفر  (100)  "</a:t>
            </a:r>
          </a:p>
          <a:p>
            <a:pPr marL="0" indent="0" algn="r">
              <a:buNone/>
            </a:pPr>
            <a:r>
              <a:rPr lang="fa-IR" sz="2800" b="1" dirty="0">
                <a:cs typeface="B Nazanin" panose="00000400000000000000" pitchFamily="2" charset="-78"/>
              </a:rPr>
              <a:t>11-  21 تا 25 نفر  (120)  "</a:t>
            </a:r>
          </a:p>
          <a:p>
            <a:pPr marL="0" indent="0" algn="r">
              <a:buNone/>
            </a:pPr>
            <a:r>
              <a:rPr lang="fa-IR" sz="2800" b="1" dirty="0">
                <a:cs typeface="B Nazanin" panose="00000400000000000000" pitchFamily="2" charset="-78"/>
              </a:rPr>
              <a:t>12-  26 نفر به بالا   (150) "</a:t>
            </a:r>
          </a:p>
          <a:p>
            <a:pPr marL="0" indent="0" algn="r">
              <a:buNone/>
            </a:pP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239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305800" cy="1362456"/>
          </a:xfrm>
        </p:spPr>
        <p:txBody>
          <a:bodyPr>
            <a:normAutofit/>
          </a:bodyPr>
          <a:lstStyle/>
          <a:p>
            <a:pPr algn="r"/>
            <a:r>
              <a:rPr lang="fa-IR" sz="4000" dirty="0">
                <a:cs typeface="B Titr" panose="00000700000000000000" pitchFamily="2" charset="-78"/>
              </a:rPr>
              <a:t>ت)ضریب مدیریت و شرایط خاص (150) امتیاز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76" y="2133600"/>
            <a:ext cx="8004048" cy="3581400"/>
          </a:xfrm>
        </p:spPr>
        <p:txBody>
          <a:bodyPr>
            <a:noAutofit/>
          </a:bodyPr>
          <a:lstStyle/>
          <a:p>
            <a:pPr algn="r"/>
            <a:endParaRPr lang="fa-IR" sz="2800" b="1" dirty="0">
              <a:cs typeface="B Nazanin" panose="00000400000000000000" pitchFamily="2" charset="-78"/>
            </a:endParaRPr>
          </a:p>
          <a:p>
            <a:pPr algn="r"/>
            <a:r>
              <a:rPr lang="fa-IR" sz="2800" b="1" dirty="0">
                <a:cs typeface="B Nazanin" panose="00000400000000000000" pitchFamily="2" charset="-78"/>
              </a:rPr>
              <a:t>13- میزبانی مسابقات /  اجلاس  های رسمی / کنگره ها / آموزش و </a:t>
            </a:r>
            <a:r>
              <a:rPr lang="fa-IR" sz="2800" b="1" dirty="0" smtClean="0">
                <a:cs typeface="B Nazanin" panose="00000400000000000000" pitchFamily="2" charset="-78"/>
              </a:rPr>
              <a:t>پژوهش  </a:t>
            </a:r>
            <a:r>
              <a:rPr lang="fa-IR" sz="2800" b="1" dirty="0">
                <a:cs typeface="B Nazanin" panose="00000400000000000000" pitchFamily="2" charset="-78"/>
              </a:rPr>
              <a:t>(25) امتیاز</a:t>
            </a:r>
          </a:p>
          <a:p>
            <a:pPr algn="r"/>
            <a:r>
              <a:rPr lang="fa-IR" sz="2800" b="1" dirty="0">
                <a:cs typeface="B Nazanin" panose="00000400000000000000" pitchFamily="2" charset="-78"/>
              </a:rPr>
              <a:t>14-  تامین وسایل و تجهیزات ضروری (50) "</a:t>
            </a:r>
          </a:p>
          <a:p>
            <a:pPr algn="r"/>
            <a:r>
              <a:rPr lang="fa-IR" sz="2800" b="1" dirty="0">
                <a:cs typeface="B Nazanin" panose="00000400000000000000" pitchFamily="2" charset="-78"/>
              </a:rPr>
              <a:t>15-  نیاز به جذب مربیان خارجی (50 )  "</a:t>
            </a:r>
          </a:p>
          <a:p>
            <a:pPr algn="r"/>
            <a:r>
              <a:rPr lang="fa-IR" sz="2800" b="1" dirty="0">
                <a:cs typeface="B Nazanin" panose="00000400000000000000" pitchFamily="2" charset="-78"/>
              </a:rPr>
              <a:t>16-  سایر موارد  (25 امتیاز)</a:t>
            </a:r>
          </a:p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(امتیاز این بند به تشخیص هیات اجرایی یا رئیس کمیته ملی المپیک می باشد.)</a:t>
            </a:r>
          </a:p>
          <a:p>
            <a:pPr algn="r"/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00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10600" cy="905256"/>
          </a:xfrm>
        </p:spPr>
        <p:txBody>
          <a:bodyPr>
            <a:noAutofit/>
          </a:bodyPr>
          <a:lstStyle/>
          <a:p>
            <a:pPr algn="r"/>
            <a:r>
              <a:rPr lang="fa-IR" sz="3600" dirty="0">
                <a:solidFill>
                  <a:schemeClr val="accent4">
                    <a:lumMod val="40000"/>
                    <a:lumOff val="60000"/>
                  </a:schemeClr>
                </a:solidFill>
                <a:cs typeface="B Titr" panose="00000700000000000000" pitchFamily="2" charset="-78"/>
              </a:rPr>
              <a:t>ث)ضریب ورزش های پایه و مدال آور (100 امتیاز)</a:t>
            </a:r>
            <a:endParaRPr lang="en-US" sz="3600" dirty="0">
              <a:solidFill>
                <a:schemeClr val="accent4">
                  <a:lumMod val="40000"/>
                  <a:lumOff val="6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7526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 algn="r"/>
            <a:endParaRPr lang="fa-IR" sz="3000" b="1" dirty="0">
              <a:cs typeface="B Nazanin" panose="00000400000000000000" pitchFamily="2" charset="-78"/>
            </a:endParaRPr>
          </a:p>
          <a:p>
            <a:pPr algn="r"/>
            <a:r>
              <a:rPr lang="fa-IR" sz="3000" b="1" dirty="0" smtClean="0">
                <a:cs typeface="B Nazanin" panose="00000400000000000000" pitchFamily="2" charset="-78"/>
              </a:rPr>
              <a:t>17-  </a:t>
            </a:r>
            <a:r>
              <a:rPr lang="fa-IR" sz="3000" b="1" dirty="0">
                <a:cs typeface="B Nazanin" panose="00000400000000000000" pitchFamily="2" charset="-78"/>
              </a:rPr>
              <a:t>ورزش های پایه (دو ومیدانی/ شنا/ ژیمناستیک)  (100)</a:t>
            </a:r>
          </a:p>
          <a:p>
            <a:pPr algn="r"/>
            <a:r>
              <a:rPr lang="fa-IR" sz="3000" b="1" dirty="0" smtClean="0">
                <a:cs typeface="B Nazanin" panose="00000400000000000000" pitchFamily="2" charset="-78"/>
              </a:rPr>
              <a:t>18-ورزش </a:t>
            </a:r>
            <a:r>
              <a:rPr lang="fa-IR" sz="3000" b="1" dirty="0">
                <a:cs typeface="B Nazanin" panose="00000400000000000000" pitchFamily="2" charset="-78"/>
              </a:rPr>
              <a:t>های مدال آور (100</a:t>
            </a:r>
            <a:r>
              <a:rPr lang="fa-IR" sz="3000" b="1" dirty="0" smtClean="0">
                <a:cs typeface="B Nazanin" panose="00000400000000000000" pitchFamily="2" charset="-78"/>
              </a:rPr>
              <a:t>)</a:t>
            </a:r>
            <a:endParaRPr lang="en-US" sz="3000" b="1" dirty="0" smtClean="0">
              <a:cs typeface="B Nazanin" panose="00000400000000000000" pitchFamily="2" charset="-78"/>
            </a:endParaRPr>
          </a:p>
          <a:p>
            <a:pPr algn="r"/>
            <a:endParaRPr lang="fa-IR" sz="2800" b="1" dirty="0">
              <a:cs typeface="B Nazanin" panose="00000400000000000000" pitchFamily="2" charset="-78"/>
            </a:endParaRPr>
          </a:p>
          <a:p>
            <a:pPr algn="r"/>
            <a:r>
              <a:rPr lang="fa-IR" sz="3600" b="1" dirty="0">
                <a:solidFill>
                  <a:schemeClr val="accent4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ج)ضرایب منفی (حداکثر 100- امتیاز</a:t>
            </a:r>
            <a:r>
              <a:rPr lang="fa-IR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)</a:t>
            </a:r>
            <a:endParaRPr lang="fa-IR" sz="3000" b="1" dirty="0">
              <a:solidFill>
                <a:schemeClr val="accent4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  <a:p>
            <a:pPr algn="r"/>
            <a:r>
              <a:rPr lang="fa-IR" sz="3000" b="1" dirty="0">
                <a:cs typeface="B Nazanin" panose="00000400000000000000" pitchFamily="2" charset="-78"/>
              </a:rPr>
              <a:t>19-  دوپینگ (100-)</a:t>
            </a:r>
          </a:p>
          <a:p>
            <a:pPr algn="r"/>
            <a:r>
              <a:rPr lang="fa-IR" sz="3000" b="1" dirty="0">
                <a:cs typeface="B Nazanin" panose="00000400000000000000" pitchFamily="2" charset="-78"/>
              </a:rPr>
              <a:t>* با گزارش ستاد مبارزه با دوپینگ</a:t>
            </a:r>
          </a:p>
          <a:p>
            <a:pPr algn="r"/>
            <a:r>
              <a:rPr lang="fa-IR" sz="3000" b="1" dirty="0">
                <a:cs typeface="B Nazanin" panose="00000400000000000000" pitchFamily="2" charset="-78"/>
              </a:rPr>
              <a:t>20-  محرومیت هایی که ورزشکاران و یا فدراسیون ها مقصر </a:t>
            </a:r>
            <a:r>
              <a:rPr lang="fa-IR" sz="3000" b="1" dirty="0" smtClean="0">
                <a:cs typeface="B Nazanin" panose="00000400000000000000" pitchFamily="2" charset="-78"/>
              </a:rPr>
              <a:t>باشند(50</a:t>
            </a:r>
            <a:r>
              <a:rPr lang="fa-IR" sz="3000" b="1" dirty="0">
                <a:cs typeface="B Nazanin" panose="00000400000000000000" pitchFamily="2" charset="-78"/>
              </a:rPr>
              <a:t>)</a:t>
            </a:r>
          </a:p>
          <a:p>
            <a:pPr algn="r"/>
            <a:r>
              <a:rPr lang="fa-IR" sz="3000" b="1" dirty="0">
                <a:cs typeface="B Nazanin" panose="00000400000000000000" pitchFamily="2" charset="-78"/>
              </a:rPr>
              <a:t>*به تشخیص مرکز نظارت بر تیم های ملی</a:t>
            </a:r>
            <a:endParaRPr lang="en-US" sz="39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98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851648" cy="914400"/>
          </a:xfrm>
        </p:spPr>
        <p:txBody>
          <a:bodyPr>
            <a:normAutofit/>
          </a:bodyPr>
          <a:lstStyle/>
          <a:p>
            <a:r>
              <a:rPr lang="fa-IR" sz="4400" dirty="0">
                <a:cs typeface="B Titr" panose="00000700000000000000" pitchFamily="2" charset="-78"/>
              </a:rPr>
              <a:t>ج)ضرایب منفی (حداکثر 100- امتیاز)</a:t>
            </a:r>
            <a:endParaRPr lang="en-US" sz="44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388096" cy="5943600"/>
          </a:xfrm>
        </p:spPr>
        <p:txBody>
          <a:bodyPr>
            <a:noAutofit/>
          </a:bodyPr>
          <a:lstStyle/>
          <a:p>
            <a:pPr algn="just" rtl="1"/>
            <a:endParaRPr lang="fa-IR" sz="2800" b="1" dirty="0" smtClean="0"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cs typeface="B Nazanin" panose="00000400000000000000" pitchFamily="2" charset="-78"/>
            </a:endParaRP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21-  نرسیدن به اهداف و برنامه های پیشنهادی فدراسیون بر مبنای تفاهم نامه های منعقد شده (100-)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*به پیشنهاد مرکز نظارت بر تیم های ملی </a:t>
            </a:r>
          </a:p>
          <a:p>
            <a:pPr algn="just" rtl="1"/>
            <a:r>
              <a:rPr lang="fa-IR" sz="2800" b="1" dirty="0" smtClean="0">
                <a:cs typeface="B Nazanin" panose="00000400000000000000" pitchFamily="2" charset="-78"/>
              </a:rPr>
              <a:t>22-  در راستای رعایت منشور المپیک و دستورالعمل های</a:t>
            </a:r>
            <a:r>
              <a:rPr lang="en-US" sz="2800" b="1" dirty="0">
                <a:cs typeface="B Nazanin" panose="00000400000000000000" pitchFamily="2" charset="-78"/>
              </a:rPr>
              <a:t>IOC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800" b="1" dirty="0" smtClean="0">
                <a:cs typeface="B Nazanin" panose="00000400000000000000" pitchFamily="2" charset="-78"/>
              </a:rPr>
              <a:t> در خصوص رعایت عدالت </a:t>
            </a:r>
            <a:r>
              <a:rPr lang="fa-IR" sz="2800" b="1" dirty="0">
                <a:cs typeface="B Nazanin" panose="00000400000000000000" pitchFamily="2" charset="-78"/>
              </a:rPr>
              <a:t>جنسیتی عدم توجه، همراهی و حمایت از ورزش زنان  (100-)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*به پیشنهاد نایب رئیس بانوان </a:t>
            </a:r>
            <a:r>
              <a:rPr lang="fa-IR" sz="2800" b="1" dirty="0" smtClean="0">
                <a:cs typeface="B Nazanin" panose="00000400000000000000" pitchFamily="2" charset="-78"/>
              </a:rPr>
              <a:t>کمیته ملی امپیک و </a:t>
            </a:r>
            <a:r>
              <a:rPr lang="fa-IR" sz="2800" b="1" dirty="0">
                <a:cs typeface="B Nazanin" panose="00000400000000000000" pitchFamily="2" charset="-78"/>
              </a:rPr>
              <a:t>مرکز نظارت بر تیم های </a:t>
            </a:r>
            <a:r>
              <a:rPr lang="fa-IR" sz="2800" b="1" dirty="0" smtClean="0">
                <a:cs typeface="B Nazanin" panose="00000400000000000000" pitchFamily="2" charset="-78"/>
              </a:rPr>
              <a:t>ملی</a:t>
            </a:r>
          </a:p>
          <a:p>
            <a:pPr rtl="1"/>
            <a:r>
              <a:rPr lang="fa-IR" sz="2800" b="1" dirty="0" smtClean="0">
                <a:cs typeface="B Nazanin" panose="00000400000000000000" pitchFamily="2" charset="-78"/>
              </a:rPr>
              <a:t>23-عدم مراقبت جریانات رسانه ای-تبلیغاتی (50-)</a:t>
            </a:r>
          </a:p>
          <a:p>
            <a:pPr rtl="1"/>
            <a:r>
              <a:rPr lang="fa-IR" sz="2800" b="1" dirty="0" smtClean="0">
                <a:cs typeface="B Nazanin" panose="00000400000000000000" pitchFamily="2" charset="-78"/>
              </a:rPr>
              <a:t>* به پیشنهاد روابط عمومی و تایید هیات اجرایی</a:t>
            </a:r>
            <a:r>
              <a:rPr lang="fa-IR" sz="2800" b="1" dirty="0">
                <a:cs typeface="B Nazanin" panose="00000400000000000000" pitchFamily="2" charset="-78"/>
              </a:rPr>
              <a:t/>
            </a:r>
            <a:br>
              <a:rPr lang="fa-IR" sz="2800" b="1" dirty="0">
                <a:cs typeface="B Nazanin" panose="00000400000000000000" pitchFamily="2" charset="-78"/>
              </a:rPr>
            </a:b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92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851648" cy="838200"/>
          </a:xfrm>
        </p:spPr>
        <p:txBody>
          <a:bodyPr>
            <a:noAutofit/>
          </a:bodyPr>
          <a:lstStyle/>
          <a:p>
            <a:pPr algn="just"/>
            <a:endParaRPr lang="en-US" sz="3200" dirty="0">
              <a:solidFill>
                <a:schemeClr val="tx1"/>
              </a:solidFill>
              <a:cs typeface="B Nazanin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305800" cy="3200400"/>
          </a:xfrm>
        </p:spPr>
        <p:txBody>
          <a:bodyPr>
            <a:noAutofit/>
          </a:bodyPr>
          <a:lstStyle/>
          <a:p>
            <a:pPr algn="just" rtl="1"/>
            <a:r>
              <a:rPr lang="fa-IR" sz="3600" dirty="0" smtClean="0">
                <a:solidFill>
                  <a:srgbClr val="FFFF00"/>
                </a:solidFill>
                <a:cs typeface="B Titr" panose="00000700000000000000" pitchFamily="2" charset="-78"/>
              </a:rPr>
              <a:t>*تبصره :</a:t>
            </a:r>
          </a:p>
          <a:p>
            <a:pPr algn="just" rtl="1"/>
            <a:r>
              <a:rPr lang="fa-IR" sz="3600" dirty="0" smtClean="0">
                <a:solidFill>
                  <a:srgbClr val="FFFF00"/>
                </a:solidFill>
                <a:cs typeface="B Titr" panose="00000700000000000000" pitchFamily="2" charset="-78"/>
              </a:rPr>
              <a:t>در موارد خاص برای تخصیص امتیازات فوق العاده خارج از ضریب و چارچوب تعریف شده، تصمیم هیات اجرایی کمیته ملی المپیک ملاک عمل خواهد بود.</a:t>
            </a:r>
            <a:endParaRPr lang="en-US" sz="36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424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730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 Nazanin</vt:lpstr>
      <vt:lpstr>B Titr</vt:lpstr>
      <vt:lpstr>Calibri</vt:lpstr>
      <vt:lpstr>Constantia</vt:lpstr>
      <vt:lpstr>Wingdings 2</vt:lpstr>
      <vt:lpstr>Flow</vt:lpstr>
      <vt:lpstr>شاخص اعتبارات فدراسیون ها</vt:lpstr>
      <vt:lpstr>الف)ضریب مدال آوری  (400) امتیاز</vt:lpstr>
      <vt:lpstr>الف)ضریب مدال آوری  (400) امتیاز</vt:lpstr>
      <vt:lpstr>   ب)ضریب تراکم فعالیت  حضور در مسابقات برون مرزی (200) امتیاز </vt:lpstr>
      <vt:lpstr>پ)ضریب نفرات (150 )  امتیاز</vt:lpstr>
      <vt:lpstr>ت)ضریب مدیریت و شرایط خاص (150) امتیاز</vt:lpstr>
      <vt:lpstr>ث)ضریب ورزش های پایه و مدال آور (100 امتیاز)</vt:lpstr>
      <vt:lpstr>ج)ضرایب منفی (حداکثر 100- امتیاز)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Mohammad reza Karbalaei mirza</cp:lastModifiedBy>
  <cp:revision>18</cp:revision>
  <dcterms:created xsi:type="dcterms:W3CDTF">2006-08-16T00:00:00Z</dcterms:created>
  <dcterms:modified xsi:type="dcterms:W3CDTF">2021-01-31T08:39:29Z</dcterms:modified>
</cp:coreProperties>
</file>