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01" r:id="rId2"/>
    <p:sldId id="498" r:id="rId3"/>
    <p:sldId id="612" r:id="rId4"/>
    <p:sldId id="501" r:id="rId5"/>
    <p:sldId id="1567" r:id="rId6"/>
    <p:sldId id="1534" r:id="rId7"/>
    <p:sldId id="1536" r:id="rId8"/>
    <p:sldId id="1541" r:id="rId9"/>
    <p:sldId id="1560" r:id="rId10"/>
    <p:sldId id="1540" r:id="rId11"/>
    <p:sldId id="1561" r:id="rId12"/>
    <p:sldId id="1546" r:id="rId13"/>
    <p:sldId id="1573" r:id="rId14"/>
    <p:sldId id="1569" r:id="rId15"/>
    <p:sldId id="1571" r:id="rId16"/>
    <p:sldId id="1570" r:id="rId17"/>
    <p:sldId id="707" r:id="rId18"/>
    <p:sldId id="1572" r:id="rId19"/>
    <p:sldId id="317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A7DBFF"/>
    <a:srgbClr val="84CEFF"/>
    <a:srgbClr val="A9D08E"/>
    <a:srgbClr val="F373E4"/>
    <a:srgbClr val="034D41"/>
    <a:srgbClr val="C8E5E9"/>
    <a:srgbClr val="3C5342"/>
    <a:srgbClr val="716657"/>
    <a:srgbClr val="3E2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3" autoAdjust="0"/>
    <p:restoredTop sz="94660"/>
  </p:normalViewPr>
  <p:slideViewPr>
    <p:cSldViewPr snapToGrid="0">
      <p:cViewPr varScale="1">
        <p:scale>
          <a:sx n="90" d="100"/>
          <a:sy n="90" d="100"/>
        </p:scale>
        <p:origin x="4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16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6483F-26F0-49DD-AECB-59240BB55F6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A5B98-D98E-40FA-958C-2DDF79ED2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4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F75B3-3774-411E-8954-CAA4DD778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D4199-E6A6-464A-99D2-452E7A8E3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5A6FD-C805-4CC8-8F08-43E61C0A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48A0-A1F5-45C3-A637-D7A528F8F9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DEDC4-C45F-4E6D-836C-A3B6C9A24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954F9-9643-42D5-BDC9-A6A67B269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32DA-FB7D-4D67-A785-EA5FF456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48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B5EF-9AB6-4F1E-8337-1B8D6A5C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A8077-4CA8-4E1E-B911-E82199C4F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A2F70-8202-4295-A44C-5AA4301A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48A0-A1F5-45C3-A637-D7A528F8F9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1A93-1739-436C-8B6F-EB7F4F66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C372A-B97B-4DC0-AFF4-C6E0967C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32DA-FB7D-4D67-A785-EA5FF456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1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49432A-3A6C-4DE8-92FE-818964FCF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E3F2A7-1BC3-407C-B197-DBE9FF364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90433-8628-4CD5-A23E-916296163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48A0-A1F5-45C3-A637-D7A528F8F9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145B8-3936-4B8D-A673-E8DFC5B9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0D5E9-1E9A-4543-9FA0-9D47BB3D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32DA-FB7D-4D67-A785-EA5FF456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B403C-CE72-434D-B387-27338B61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C4D83-21B9-40DA-92CB-6F3054F12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9A900-8AB4-447D-AC3D-9029760C9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48A0-A1F5-45C3-A637-D7A528F8F9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73457-8D49-4B20-948D-DBECFFC61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ACD2E-7400-4F4F-877F-5EC54CCA4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32DA-FB7D-4D67-A785-EA5FF456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5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BCD01-1649-4A9E-88CD-E97D3494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4F2DD-80E5-4B74-9AE4-BDEF4A8EA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40FD-359C-42EB-977B-53446CBC4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48A0-A1F5-45C3-A637-D7A528F8F9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392F5-5ADE-4E22-BAF0-EB0E96C5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3F55D-6B5F-4C8B-82AF-F22AEA41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32DA-FB7D-4D67-A785-EA5FF456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1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6EE6D-3914-4053-B340-06DA86CDE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8F77-69A3-4F0C-A938-3C512E44A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3A3CE-DAF5-4407-BC97-F9D5EC929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72DFF-7B6E-4184-9594-BE45DBED5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48A0-A1F5-45C3-A637-D7A528F8F9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6F4EF-A7DD-49C9-B5BC-02DE9768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F5EBB-9F10-4AB5-B4D7-A18F7C14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32DA-FB7D-4D67-A785-EA5FF456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8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4CEFC-2A22-45A8-92CB-50A867A10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CFD12-9068-49B6-B5DC-0631DEE24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389D9C-E6D7-477A-BDCB-C5F2CA444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435855-141E-4265-86A0-EF5E389A8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0AD54D-85F8-4BCE-B246-0BFB5A17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4BA313-819D-4913-9125-A835C0AD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48A0-A1F5-45C3-A637-D7A528F8F9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C4F2F-3889-49D9-B2E6-08D24AF7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66FFB-3FC0-4F17-B2BE-92D906FB1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32DA-FB7D-4D67-A785-EA5FF456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8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4F1B-37A4-4FE5-989E-3E8E80319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E2BF6-CB4C-40D7-99C7-1E84207F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48A0-A1F5-45C3-A637-D7A528F8F9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A813C-6484-4882-B1DF-EC241E4F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31D25-14B0-4149-8F16-4DB4991C2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32DA-FB7D-4D67-A785-EA5FF456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1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400D7D-8FEA-4242-B3C2-C4D94300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48A0-A1F5-45C3-A637-D7A528F8F9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A293F1-85A7-4F79-80D6-BE159B19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F7770-F590-4CA2-B00D-9DE7BCAA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32DA-FB7D-4D67-A785-EA5FF456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89E7B-D172-469F-93E1-9167DDC1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DA49F-4B8D-4368-83BD-23E61F702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59C02-DF59-43C4-BDDD-C19A2A0BE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B3C6C-62AF-4027-98A3-3D49598CA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48A0-A1F5-45C3-A637-D7A528F8F9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E0F00-B14E-40EF-A825-2D9DFAA5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23D50-969F-4FD9-9F26-87E5054D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32DA-FB7D-4D67-A785-EA5FF456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57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04CF0-59A5-4D2A-8D62-DC7E04850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89E59-712F-4A02-8D54-AC3172E207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B3E3A-B87A-4D98-ADC5-E5A8A5F2B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82692-A8E0-46B5-AF86-43590DF86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48A0-A1F5-45C3-A637-D7A528F8F9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8E766-22D1-4AA3-B4FD-6D55E127A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15E-F27C-4E81-A3CB-2AC64DA4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32DA-FB7D-4D67-A785-EA5FF456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70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1E7058-8013-4148-A309-C03ACE2D4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AE20C-F14E-4547-94A1-9AE44D4C8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E2676-FCC6-4C65-B335-561153F8CB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848A0-A1F5-45C3-A637-D7A528F8F9B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D3519-CABB-4105-B6AE-1A51BF197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4AE3D-1851-4E78-92BB-BEA3AEE18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632DA-FB7D-4D67-A785-EA5FF456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3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5" t="82347" r="2120" b="14364"/>
          <a:stretch/>
        </p:blipFill>
        <p:spPr>
          <a:xfrm>
            <a:off x="-30480" y="6305292"/>
            <a:ext cx="12283440" cy="552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4980" y="6473567"/>
            <a:ext cx="2743200" cy="365125"/>
          </a:xfrm>
        </p:spPr>
        <p:txBody>
          <a:bodyPr/>
          <a:lstStyle/>
          <a:p>
            <a:fld id="{EB77368A-7742-41A0-BF83-BE1375084C69}" type="slidenum">
              <a:rPr lang="en-US" sz="2800" b="1" smtClean="0">
                <a:solidFill>
                  <a:schemeClr val="bg1"/>
                </a:solidFill>
                <a:cs typeface="B Tir" panose="00000400000000000000" pitchFamily="2" charset="-78"/>
              </a:rPr>
              <a:t>1</a:t>
            </a:fld>
            <a:endParaRPr lang="en-US" sz="2800" b="1" dirty="0">
              <a:solidFill>
                <a:schemeClr val="bg1"/>
              </a:solidFill>
              <a:cs typeface="B Tir" panose="000004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391" y="737353"/>
            <a:ext cx="6127698" cy="5439260"/>
          </a:xfrm>
          <a:prstGeom prst="rect">
            <a:avLst/>
          </a:prstGeom>
        </p:spPr>
      </p:pic>
      <p:pic>
        <p:nvPicPr>
          <p:cNvPr id="9" name="Picture 2" descr="فایل لایه باز پرچم ایران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135020"/>
            <a:ext cx="2816225" cy="1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B3D3E-222C-40CE-AD23-14A477234CD2}"/>
              </a:ext>
            </a:extLst>
          </p:cNvPr>
          <p:cNvGrpSpPr/>
          <p:nvPr/>
        </p:nvGrpSpPr>
        <p:grpSpPr>
          <a:xfrm>
            <a:off x="9666423" y="56819"/>
            <a:ext cx="3009900" cy="1244541"/>
            <a:chOff x="9307830" y="119204"/>
            <a:chExt cx="3009900" cy="12445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93D56-C6F5-4B46-9C87-70EB9EA0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0484" y="119204"/>
              <a:ext cx="844592" cy="8752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FE3935-5B92-4907-9D4A-68CDFE909662}"/>
                </a:ext>
              </a:extLst>
            </p:cNvPr>
            <p:cNvSpPr txBox="1"/>
            <p:nvPr/>
          </p:nvSpPr>
          <p:spPr>
            <a:xfrm>
              <a:off x="9307830" y="994413"/>
              <a:ext cx="300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dirty="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208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5" t="82347" r="2120" b="14364"/>
          <a:stretch/>
        </p:blipFill>
        <p:spPr>
          <a:xfrm>
            <a:off x="-30480" y="6305292"/>
            <a:ext cx="12283440" cy="552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4980" y="6473567"/>
            <a:ext cx="2743200" cy="365125"/>
          </a:xfrm>
        </p:spPr>
        <p:txBody>
          <a:bodyPr/>
          <a:lstStyle/>
          <a:p>
            <a:fld id="{EB77368A-7742-41A0-BF83-BE1375084C69}" type="slidenum">
              <a:rPr lang="en-US" sz="2800" b="1" smtClean="0">
                <a:solidFill>
                  <a:schemeClr val="bg1"/>
                </a:solidFill>
                <a:cs typeface="B Tir" panose="00000400000000000000" pitchFamily="2" charset="-78"/>
              </a:rPr>
              <a:t>10</a:t>
            </a:fld>
            <a:endParaRPr lang="en-US" sz="2800" b="1" dirty="0">
              <a:solidFill>
                <a:schemeClr val="bg1"/>
              </a:solidFill>
              <a:cs typeface="B Tir" panose="00000400000000000000" pitchFamily="2" charset="-78"/>
            </a:endParaRPr>
          </a:p>
        </p:txBody>
      </p:sp>
      <p:pic>
        <p:nvPicPr>
          <p:cNvPr id="9" name="Picture 2" descr="فایل لایه باز پرچم ایران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135020"/>
            <a:ext cx="2816225" cy="1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B3D3E-222C-40CE-AD23-14A477234CD2}"/>
              </a:ext>
            </a:extLst>
          </p:cNvPr>
          <p:cNvGrpSpPr/>
          <p:nvPr/>
        </p:nvGrpSpPr>
        <p:grpSpPr>
          <a:xfrm>
            <a:off x="9666423" y="56819"/>
            <a:ext cx="3009900" cy="1244541"/>
            <a:chOff x="9307830" y="119204"/>
            <a:chExt cx="3009900" cy="12445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93D56-C6F5-4B46-9C87-70EB9EA0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0484" y="119204"/>
              <a:ext cx="844592" cy="8752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FE3935-5B92-4907-9D4A-68CDFE909662}"/>
                </a:ext>
              </a:extLst>
            </p:cNvPr>
            <p:cNvSpPr txBox="1"/>
            <p:nvPr/>
          </p:nvSpPr>
          <p:spPr>
            <a:xfrm>
              <a:off x="9307830" y="994413"/>
              <a:ext cx="300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dirty="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C846FC9-D45E-4A03-9671-E6270108A1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62"/>
          <a:stretch/>
        </p:blipFill>
        <p:spPr>
          <a:xfrm>
            <a:off x="1270846" y="1096705"/>
            <a:ext cx="9299788" cy="5124450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F4598D82-BBE6-4A17-AC87-02C96342F8EA}"/>
              </a:ext>
            </a:extLst>
          </p:cNvPr>
          <p:cNvSpPr txBox="1"/>
          <p:nvPr/>
        </p:nvSpPr>
        <p:spPr>
          <a:xfrm>
            <a:off x="2263140" y="151726"/>
            <a:ext cx="7315200" cy="39398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fa-IR" sz="2800" b="1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طبقه بندی استانهای کشور </a:t>
            </a:r>
          </a:p>
          <a:p>
            <a:pPr algn="ctr" rtl="1"/>
            <a:r>
              <a:rPr lang="fa-IR" sz="2800" b="1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در </a:t>
            </a:r>
            <a:r>
              <a:rPr lang="fa-IR" sz="2800" b="1" dirty="0">
                <a:solidFill>
                  <a:srgbClr val="FF0000"/>
                </a:solidFill>
                <a:cs typeface="B Titr" panose="00000700000000000000" pitchFamily="2" charset="-78"/>
              </a:rPr>
              <a:t>تولید </a:t>
            </a:r>
            <a:r>
              <a:rPr lang="fa-IR" sz="2800" b="1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گروه های مختلف محصولی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 </a:t>
            </a:r>
            <a:r>
              <a:rPr lang="fa-IR" sz="2800" b="1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برای الگوی کشت (هزار تن)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312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5" t="82347" r="2120" b="14364"/>
          <a:stretch/>
        </p:blipFill>
        <p:spPr>
          <a:xfrm>
            <a:off x="-30480" y="6305292"/>
            <a:ext cx="12283440" cy="552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4980" y="6473567"/>
            <a:ext cx="2743200" cy="365125"/>
          </a:xfrm>
        </p:spPr>
        <p:txBody>
          <a:bodyPr/>
          <a:lstStyle/>
          <a:p>
            <a:fld id="{EB77368A-7742-41A0-BF83-BE1375084C69}" type="slidenum">
              <a:rPr lang="en-US" sz="2800" b="1" smtClean="0">
                <a:solidFill>
                  <a:schemeClr val="bg1"/>
                </a:solidFill>
                <a:cs typeface="B Tir" panose="00000400000000000000" pitchFamily="2" charset="-78"/>
              </a:rPr>
              <a:t>11</a:t>
            </a:fld>
            <a:endParaRPr lang="en-US" sz="2800" b="1" dirty="0">
              <a:solidFill>
                <a:schemeClr val="bg1"/>
              </a:solidFill>
              <a:cs typeface="B Tir" panose="00000400000000000000" pitchFamily="2" charset="-78"/>
            </a:endParaRPr>
          </a:p>
        </p:txBody>
      </p:sp>
      <p:pic>
        <p:nvPicPr>
          <p:cNvPr id="9" name="Picture 2" descr="فایل لایه باز پرچم ایران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135020"/>
            <a:ext cx="2816225" cy="1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B3D3E-222C-40CE-AD23-14A477234CD2}"/>
              </a:ext>
            </a:extLst>
          </p:cNvPr>
          <p:cNvGrpSpPr/>
          <p:nvPr/>
        </p:nvGrpSpPr>
        <p:grpSpPr>
          <a:xfrm>
            <a:off x="9666423" y="56819"/>
            <a:ext cx="3009900" cy="1244541"/>
            <a:chOff x="9307830" y="119204"/>
            <a:chExt cx="3009900" cy="12445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93D56-C6F5-4B46-9C87-70EB9EA0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0484" y="119204"/>
              <a:ext cx="844592" cy="8752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FE3935-5B92-4907-9D4A-68CDFE909662}"/>
                </a:ext>
              </a:extLst>
            </p:cNvPr>
            <p:cNvSpPr txBox="1"/>
            <p:nvPr/>
          </p:nvSpPr>
          <p:spPr>
            <a:xfrm>
              <a:off x="9307830" y="994413"/>
              <a:ext cx="300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dirty="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6D92BA8-C9DC-43C6-B352-1F010EF9A6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81" t="29537" r="46543" b="15185"/>
          <a:stretch/>
        </p:blipFill>
        <p:spPr>
          <a:xfrm>
            <a:off x="341178" y="1210988"/>
            <a:ext cx="3825310" cy="4718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87910-ACE9-446F-90B5-A63AA70BDF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98" t="31738" r="48086" b="10735"/>
          <a:stretch/>
        </p:blipFill>
        <p:spPr>
          <a:xfrm>
            <a:off x="4450193" y="1228631"/>
            <a:ext cx="3413986" cy="4724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B9C848-6B17-44EA-9249-1E4EAF7131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86" t="24352" r="47037" b="17222"/>
          <a:stretch/>
        </p:blipFill>
        <p:spPr>
          <a:xfrm>
            <a:off x="8258694" y="1228631"/>
            <a:ext cx="3592128" cy="4683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7CA106-2C78-47CA-B6F4-5E58282D026B}"/>
              </a:ext>
            </a:extLst>
          </p:cNvPr>
          <p:cNvSpPr txBox="1"/>
          <p:nvPr/>
        </p:nvSpPr>
        <p:spPr>
          <a:xfrm>
            <a:off x="2096893" y="323049"/>
            <a:ext cx="7154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200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توصیه های فنی محصولات مختلف در الگوی کشت</a:t>
            </a:r>
            <a:endParaRPr lang="en-US" sz="3200" dirty="0">
              <a:solidFill>
                <a:schemeClr val="accent6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30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5" t="82347" r="2120" b="14364"/>
          <a:stretch/>
        </p:blipFill>
        <p:spPr>
          <a:xfrm>
            <a:off x="-30480" y="6305292"/>
            <a:ext cx="12283440" cy="552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4980" y="6473567"/>
            <a:ext cx="2743200" cy="365125"/>
          </a:xfrm>
        </p:spPr>
        <p:txBody>
          <a:bodyPr/>
          <a:lstStyle/>
          <a:p>
            <a:fld id="{EB77368A-7742-41A0-BF83-BE1375084C69}" type="slidenum">
              <a:rPr lang="en-US" sz="2800" b="1" smtClean="0">
                <a:solidFill>
                  <a:schemeClr val="bg1"/>
                </a:solidFill>
                <a:cs typeface="B Tir" panose="00000400000000000000" pitchFamily="2" charset="-78"/>
              </a:rPr>
              <a:t>12</a:t>
            </a:fld>
            <a:endParaRPr lang="en-US" sz="2800" b="1" dirty="0">
              <a:solidFill>
                <a:schemeClr val="bg1"/>
              </a:solidFill>
              <a:cs typeface="B Tir" panose="00000400000000000000" pitchFamily="2" charset="-78"/>
            </a:endParaRPr>
          </a:p>
        </p:txBody>
      </p:sp>
      <p:pic>
        <p:nvPicPr>
          <p:cNvPr id="9" name="Picture 2" descr="فایل لایه باز پرچم ایران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135020"/>
            <a:ext cx="2816225" cy="1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B3D3E-222C-40CE-AD23-14A477234CD2}"/>
              </a:ext>
            </a:extLst>
          </p:cNvPr>
          <p:cNvGrpSpPr/>
          <p:nvPr/>
        </p:nvGrpSpPr>
        <p:grpSpPr>
          <a:xfrm>
            <a:off x="9666423" y="56819"/>
            <a:ext cx="3009900" cy="1244541"/>
            <a:chOff x="9307830" y="119204"/>
            <a:chExt cx="3009900" cy="12445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93D56-C6F5-4B46-9C87-70EB9EA0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0484" y="119204"/>
              <a:ext cx="844592" cy="8752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FE3935-5B92-4907-9D4A-68CDFE909662}"/>
                </a:ext>
              </a:extLst>
            </p:cNvPr>
            <p:cNvSpPr txBox="1"/>
            <p:nvPr/>
          </p:nvSpPr>
          <p:spPr>
            <a:xfrm>
              <a:off x="9307830" y="994413"/>
              <a:ext cx="300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dirty="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C913930-3913-4068-8DE0-353649116AE6}"/>
              </a:ext>
            </a:extLst>
          </p:cNvPr>
          <p:cNvPicPr>
            <a:picLocks noChangeAspect="1"/>
            <a:extLst>
              <a:ext uri="{84589F7E-364E-4C9E-8A38-B11213B215E9}">
                <a14:cameraTool xmlns:a14="http://schemas.microsoft.com/office/drawing/2010/main" cellRange="Province_Compar!$B$73:$L$109" spid="_x0000_s75829"/>
              </a:ext>
            </a:extLst>
          </p:cNvPicPr>
          <p:nvPr/>
        </p:nvPicPr>
        <p:blipFill rotWithShape="1">
          <a:blip r:embed="rId5"/>
          <a:srcRect l="27524" t="611" r="20435" b="9476"/>
          <a:stretch/>
        </p:blipFill>
        <p:spPr>
          <a:xfrm>
            <a:off x="746643" y="709867"/>
            <a:ext cx="5679268" cy="557588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6CBA5992-52AF-4F7B-8038-9EBBC623F615}"/>
              </a:ext>
            </a:extLst>
          </p:cNvPr>
          <p:cNvSpPr txBox="1"/>
          <p:nvPr/>
        </p:nvSpPr>
        <p:spPr>
          <a:xfrm>
            <a:off x="5604386" y="331864"/>
            <a:ext cx="4656187" cy="107721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fa-IR" sz="3200" b="1" i="0" baseline="0" dirty="0">
                <a:solidFill>
                  <a:schemeClr val="tx1"/>
                </a:solidFill>
                <a:effectLst/>
                <a:cs typeface="B Titr" panose="00000700000000000000" pitchFamily="2" charset="-78"/>
              </a:rPr>
              <a:t>سهم تولیدات زراعی استانها</a:t>
            </a:r>
            <a:r>
              <a:rPr lang="en-US" sz="3200" b="1" i="0" baseline="0" dirty="0">
                <a:solidFill>
                  <a:schemeClr val="tx1"/>
                </a:solidFill>
                <a:effectLst/>
                <a:cs typeface="B Titr" panose="00000700000000000000" pitchFamily="2" charset="-78"/>
              </a:rPr>
              <a:t> </a:t>
            </a:r>
            <a:endParaRPr lang="fa-IR" sz="3200" b="1" i="0" baseline="0" dirty="0">
              <a:solidFill>
                <a:schemeClr val="tx1"/>
              </a:solidFill>
              <a:effectLst/>
              <a:cs typeface="B Titr" panose="00000700000000000000" pitchFamily="2" charset="-78"/>
            </a:endParaRPr>
          </a:p>
          <a:p>
            <a:pPr algn="ctr" rtl="1"/>
            <a:r>
              <a:rPr lang="fa-IR" sz="3200" b="1" i="0" baseline="0" dirty="0">
                <a:solidFill>
                  <a:schemeClr val="tx1"/>
                </a:solidFill>
                <a:effectLst/>
                <a:cs typeface="B Titr" panose="00000700000000000000" pitchFamily="2" charset="-78"/>
              </a:rPr>
              <a:t>از کل تولید زراعی کشور</a:t>
            </a:r>
            <a:endParaRPr lang="en-US" sz="3200" b="1" dirty="0">
              <a:cs typeface="B Titr" panose="00000700000000000000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BD34D3-0A0F-43D2-B514-43703B9D741C}"/>
              </a:ext>
            </a:extLst>
          </p:cNvPr>
          <p:cNvSpPr txBox="1"/>
          <p:nvPr/>
        </p:nvSpPr>
        <p:spPr>
          <a:xfrm>
            <a:off x="7340830" y="2980024"/>
            <a:ext cx="3830543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3600" dirty="0">
                <a:cs typeface="B Titr" panose="00000700000000000000" pitchFamily="2" charset="-78"/>
              </a:rPr>
              <a:t>ضرورت تغییر رویکرد </a:t>
            </a:r>
          </a:p>
          <a:p>
            <a:pPr algn="ctr" rtl="1"/>
            <a:r>
              <a:rPr lang="fa-IR" sz="3600" dirty="0">
                <a:cs typeface="B Titr" panose="00000700000000000000" pitchFamily="2" charset="-78"/>
              </a:rPr>
              <a:t>مدیریتی </a:t>
            </a:r>
          </a:p>
          <a:p>
            <a:pPr algn="ctr" rtl="1"/>
            <a:r>
              <a:rPr lang="fa-IR" sz="3600" dirty="0">
                <a:cs typeface="B Titr" panose="00000700000000000000" pitchFamily="2" charset="-78"/>
              </a:rPr>
              <a:t>در قطب های تولید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33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>
            <a:extLst>
              <a:ext uri="{FF2B5EF4-FFF2-40B4-BE49-F238E27FC236}">
                <a16:creationId xmlns:a16="http://schemas.microsoft.com/office/drawing/2014/main" id="{ECA48FD2-5690-5C40-427F-61D22D5D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4" t="82347" r="2119" b="14365"/>
          <a:stretch>
            <a:fillRect/>
          </a:stretch>
        </p:blipFill>
        <p:spPr bwMode="auto">
          <a:xfrm>
            <a:off x="-30163" y="6305550"/>
            <a:ext cx="12282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Slide Number Placeholder 4">
            <a:extLst>
              <a:ext uri="{FF2B5EF4-FFF2-40B4-BE49-F238E27FC236}">
                <a16:creationId xmlns:a16="http://schemas.microsoft.com/office/drawing/2014/main" id="{86F478B0-C5EF-8E85-E21B-8EFABA1B92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64663" y="64738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05988EFB-7E20-4389-BB3A-E4F42438CFE4}" type="slidenum">
              <a:rPr lang="en-US" altLang="en-US" b="1" smtClean="0">
                <a:solidFill>
                  <a:schemeClr val="bg1"/>
                </a:solidFill>
                <a:cs typeface="B Tir" panose="00000400000000000000" pitchFamily="2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en-US" altLang="en-US" b="1">
              <a:solidFill>
                <a:schemeClr val="bg1"/>
              </a:solidFill>
              <a:cs typeface="B Tir" panose="00000400000000000000" pitchFamily="2" charset="0"/>
            </a:endParaRPr>
          </a:p>
        </p:txBody>
      </p:sp>
      <p:pic>
        <p:nvPicPr>
          <p:cNvPr id="29700" name="Picture 2" descr="فایل لایه باز پرچم ایران">
            <a:extLst>
              <a:ext uri="{FF2B5EF4-FFF2-40B4-BE49-F238E27FC236}">
                <a16:creationId xmlns:a16="http://schemas.microsoft.com/office/drawing/2014/main" id="{69E82E1D-06BE-6852-3D35-B8EA64E7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-134938"/>
            <a:ext cx="281622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1" name="Group 5">
            <a:extLst>
              <a:ext uri="{FF2B5EF4-FFF2-40B4-BE49-F238E27FC236}">
                <a16:creationId xmlns:a16="http://schemas.microsoft.com/office/drawing/2014/main" id="{F2509689-4C61-7984-564D-58A63704573A}"/>
              </a:ext>
            </a:extLst>
          </p:cNvPr>
          <p:cNvGrpSpPr>
            <a:grpSpLocks/>
          </p:cNvGrpSpPr>
          <p:nvPr/>
        </p:nvGrpSpPr>
        <p:grpSpPr bwMode="auto">
          <a:xfrm>
            <a:off x="9666288" y="57150"/>
            <a:ext cx="3009900" cy="1244600"/>
            <a:chOff x="9307830" y="119204"/>
            <a:chExt cx="3009900" cy="1244541"/>
          </a:xfrm>
        </p:grpSpPr>
        <p:pic>
          <p:nvPicPr>
            <p:cNvPr id="29704" name="Picture 6">
              <a:extLst>
                <a:ext uri="{FF2B5EF4-FFF2-40B4-BE49-F238E27FC236}">
                  <a16:creationId xmlns:a16="http://schemas.microsoft.com/office/drawing/2014/main" id="{39DA6DEA-1EE9-18DB-8103-69BAECC82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0484" y="119204"/>
              <a:ext cx="844592" cy="875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5" name="TextBox 7">
              <a:extLst>
                <a:ext uri="{FF2B5EF4-FFF2-40B4-BE49-F238E27FC236}">
                  <a16:creationId xmlns:a16="http://schemas.microsoft.com/office/drawing/2014/main" id="{2DFB2BE5-8388-A9E7-E61B-07CF2A291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7830" y="994413"/>
              <a:ext cx="3009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80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4AAF95-D2BE-C11E-178C-41A9321F36C9}"/>
              </a:ext>
            </a:extLst>
          </p:cNvPr>
          <p:cNvSpPr txBox="1"/>
          <p:nvPr/>
        </p:nvSpPr>
        <p:spPr>
          <a:xfrm>
            <a:off x="1239838" y="5284788"/>
            <a:ext cx="8905875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dirty="0">
                <a:latin typeface="+mn-lt"/>
                <a:cs typeface="B Titr" panose="00000700000000000000" pitchFamily="2" charset="-78"/>
              </a:rPr>
              <a:t>صرفه جویی ارزی 2/2 </a:t>
            </a:r>
            <a:r>
              <a:rPr lang="fa-IR" sz="2400">
                <a:latin typeface="+mn-lt"/>
                <a:cs typeface="B Titr" panose="00000700000000000000" pitchFamily="2" charset="-78"/>
              </a:rPr>
              <a:t>میلیارد دلاری در سال اول اجرا</a:t>
            </a:r>
            <a:endParaRPr lang="fa-IR" sz="2400" dirty="0">
              <a:latin typeface="+mn-lt"/>
              <a:cs typeface="B Titr" panose="00000700000000000000" pitchFamily="2" charset="-78"/>
            </a:endParaRPr>
          </a:p>
        </p:txBody>
      </p:sp>
      <p:pic>
        <p:nvPicPr>
          <p:cNvPr id="29703" name="Picture 2">
            <a:extLst>
              <a:ext uri="{FF2B5EF4-FFF2-40B4-BE49-F238E27FC236}">
                <a16:creationId xmlns:a16="http://schemas.microsoft.com/office/drawing/2014/main" id="{168BC2CB-87B1-431E-FAEF-FFB3A19CC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6749" r="25926" b="21072"/>
          <a:stretch>
            <a:fillRect/>
          </a:stretch>
        </p:blipFill>
        <p:spPr bwMode="auto">
          <a:xfrm>
            <a:off x="1193800" y="1101725"/>
            <a:ext cx="8905875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>
            <a:extLst>
              <a:ext uri="{FF2B5EF4-FFF2-40B4-BE49-F238E27FC236}">
                <a16:creationId xmlns:a16="http://schemas.microsoft.com/office/drawing/2014/main" id="{4EF64EC3-C777-3139-63F9-1CBCF3A63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4" t="82347" r="2119" b="14365"/>
          <a:stretch>
            <a:fillRect/>
          </a:stretch>
        </p:blipFill>
        <p:spPr bwMode="auto">
          <a:xfrm>
            <a:off x="-30163" y="6305550"/>
            <a:ext cx="12282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Slide Number Placeholder 4">
            <a:extLst>
              <a:ext uri="{FF2B5EF4-FFF2-40B4-BE49-F238E27FC236}">
                <a16:creationId xmlns:a16="http://schemas.microsoft.com/office/drawing/2014/main" id="{22CD6BAB-5DBD-2C94-1776-9FA2B8C4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64663" y="64738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266580E-3CDD-419C-ADE2-1A7A517AF2BD}" type="slidenum">
              <a:rPr lang="en-US" altLang="en-US" b="1" smtClean="0">
                <a:solidFill>
                  <a:schemeClr val="bg1"/>
                </a:solidFill>
                <a:cs typeface="B Tir" pitchFamily="2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en-US" altLang="en-US" b="1">
              <a:solidFill>
                <a:schemeClr val="bg1"/>
              </a:solidFill>
              <a:cs typeface="B Tir" pitchFamily="2" charset="0"/>
            </a:endParaRPr>
          </a:p>
        </p:txBody>
      </p:sp>
      <p:pic>
        <p:nvPicPr>
          <p:cNvPr id="30724" name="Picture 2" descr="فایل لایه باز پرچم ایران">
            <a:extLst>
              <a:ext uri="{FF2B5EF4-FFF2-40B4-BE49-F238E27FC236}">
                <a16:creationId xmlns:a16="http://schemas.microsoft.com/office/drawing/2014/main" id="{4798136D-A7EA-13DA-D5E1-03D01C44C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-134938"/>
            <a:ext cx="281622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5" name="Group 5">
            <a:extLst>
              <a:ext uri="{FF2B5EF4-FFF2-40B4-BE49-F238E27FC236}">
                <a16:creationId xmlns:a16="http://schemas.microsoft.com/office/drawing/2014/main" id="{8CF20B41-3CBB-C2ED-249B-86E11ED971C8}"/>
              </a:ext>
            </a:extLst>
          </p:cNvPr>
          <p:cNvGrpSpPr>
            <a:grpSpLocks/>
          </p:cNvGrpSpPr>
          <p:nvPr/>
        </p:nvGrpSpPr>
        <p:grpSpPr bwMode="auto">
          <a:xfrm>
            <a:off x="9666288" y="57150"/>
            <a:ext cx="3009900" cy="1244600"/>
            <a:chOff x="9307830" y="119204"/>
            <a:chExt cx="3009900" cy="1244541"/>
          </a:xfrm>
        </p:grpSpPr>
        <p:pic>
          <p:nvPicPr>
            <p:cNvPr id="30727" name="Picture 6">
              <a:extLst>
                <a:ext uri="{FF2B5EF4-FFF2-40B4-BE49-F238E27FC236}">
                  <a16:creationId xmlns:a16="http://schemas.microsoft.com/office/drawing/2014/main" id="{F8DBA671-73A8-0328-5076-66D450908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0484" y="119204"/>
              <a:ext cx="844592" cy="875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8" name="TextBox 7">
              <a:extLst>
                <a:ext uri="{FF2B5EF4-FFF2-40B4-BE49-F238E27FC236}">
                  <a16:creationId xmlns:a16="http://schemas.microsoft.com/office/drawing/2014/main" id="{6A82D42E-50DA-DF00-5F64-3F63853B2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7830" y="994413"/>
              <a:ext cx="3009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80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D48F32-A84D-B9F0-813E-D3CC8D94E5DB}"/>
              </a:ext>
            </a:extLst>
          </p:cNvPr>
          <p:cNvSpPr txBox="1"/>
          <p:nvPr/>
        </p:nvSpPr>
        <p:spPr>
          <a:xfrm>
            <a:off x="0" y="2243138"/>
            <a:ext cx="121920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5400" dirty="0">
                <a:solidFill>
                  <a:schemeClr val="accent6">
                    <a:lumMod val="50000"/>
                  </a:schemeClr>
                </a:solidFill>
                <a:latin typeface="+mn-lt"/>
                <a:cs typeface="B Titr" panose="00000700000000000000" pitchFamily="2" charset="-78"/>
              </a:rPr>
              <a:t>فرصت ها و چالش های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5400" dirty="0">
                <a:solidFill>
                  <a:schemeClr val="accent6">
                    <a:lumMod val="50000"/>
                  </a:schemeClr>
                </a:solidFill>
                <a:latin typeface="+mn-lt"/>
                <a:cs typeface="B Titr" panose="00000700000000000000" pitchFamily="2" charset="-78"/>
              </a:rPr>
              <a:t>الگوی کشت محصولات زراعی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+mn-lt"/>
              <a:cs typeface="B Titr" panose="00000700000000000000" pitchFamily="2" charset="-7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>
            <a:extLst>
              <a:ext uri="{FF2B5EF4-FFF2-40B4-BE49-F238E27FC236}">
                <a16:creationId xmlns:a16="http://schemas.microsoft.com/office/drawing/2014/main" id="{DBEAE892-7AF4-D3BD-CD38-471C5F5D2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4" t="82347" r="2119" b="14365"/>
          <a:stretch>
            <a:fillRect/>
          </a:stretch>
        </p:blipFill>
        <p:spPr bwMode="auto">
          <a:xfrm>
            <a:off x="-30163" y="6305550"/>
            <a:ext cx="12282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Slide Number Placeholder 4">
            <a:extLst>
              <a:ext uri="{FF2B5EF4-FFF2-40B4-BE49-F238E27FC236}">
                <a16:creationId xmlns:a16="http://schemas.microsoft.com/office/drawing/2014/main" id="{A086CC77-CA2B-EDFD-E7F1-7B340AE722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64663" y="64738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37BC9D5E-E6C6-4534-B54C-DD93C6FB7CE2}" type="slidenum">
              <a:rPr lang="en-US" altLang="en-US" b="1" smtClean="0">
                <a:solidFill>
                  <a:schemeClr val="bg1"/>
                </a:solidFill>
                <a:cs typeface="B Tir" pitchFamily="2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15</a:t>
            </a:fld>
            <a:endParaRPr lang="en-US" altLang="en-US" b="1">
              <a:solidFill>
                <a:schemeClr val="bg1"/>
              </a:solidFill>
              <a:cs typeface="B Tir" pitchFamily="2" charset="0"/>
            </a:endParaRPr>
          </a:p>
        </p:txBody>
      </p:sp>
      <p:pic>
        <p:nvPicPr>
          <p:cNvPr id="31748" name="Picture 2" descr="فایل لایه باز پرچم ایران">
            <a:extLst>
              <a:ext uri="{FF2B5EF4-FFF2-40B4-BE49-F238E27FC236}">
                <a16:creationId xmlns:a16="http://schemas.microsoft.com/office/drawing/2014/main" id="{521F9606-6F24-95D6-A97D-EDC0F4555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-134938"/>
            <a:ext cx="281622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9" name="Group 5">
            <a:extLst>
              <a:ext uri="{FF2B5EF4-FFF2-40B4-BE49-F238E27FC236}">
                <a16:creationId xmlns:a16="http://schemas.microsoft.com/office/drawing/2014/main" id="{418D86B7-8CF9-F749-6541-1080AD7237A4}"/>
              </a:ext>
            </a:extLst>
          </p:cNvPr>
          <p:cNvGrpSpPr>
            <a:grpSpLocks/>
          </p:cNvGrpSpPr>
          <p:nvPr/>
        </p:nvGrpSpPr>
        <p:grpSpPr bwMode="auto">
          <a:xfrm>
            <a:off x="9666288" y="57150"/>
            <a:ext cx="3009900" cy="1244600"/>
            <a:chOff x="9307830" y="119204"/>
            <a:chExt cx="3009900" cy="1244541"/>
          </a:xfrm>
        </p:grpSpPr>
        <p:pic>
          <p:nvPicPr>
            <p:cNvPr id="31753" name="Picture 6">
              <a:extLst>
                <a:ext uri="{FF2B5EF4-FFF2-40B4-BE49-F238E27FC236}">
                  <a16:creationId xmlns:a16="http://schemas.microsoft.com/office/drawing/2014/main" id="{093BF9F0-60A9-ADA3-90F5-F4391E773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0484" y="119204"/>
              <a:ext cx="844592" cy="875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TextBox 7">
              <a:extLst>
                <a:ext uri="{FF2B5EF4-FFF2-40B4-BE49-F238E27FC236}">
                  <a16:creationId xmlns:a16="http://schemas.microsoft.com/office/drawing/2014/main" id="{B9AB266B-8DCD-4F02-B31D-274587EC3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7830" y="994413"/>
              <a:ext cx="3009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80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D65C5FD-F8BF-1878-BF79-B32C72904064}"/>
              </a:ext>
            </a:extLst>
          </p:cNvPr>
          <p:cNvSpPr txBox="1"/>
          <p:nvPr/>
        </p:nvSpPr>
        <p:spPr>
          <a:xfrm>
            <a:off x="1663700" y="601663"/>
            <a:ext cx="8158163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dirty="0">
                <a:latin typeface="+mn-lt"/>
                <a:cs typeface="B Titr" panose="00000700000000000000" pitchFamily="2" charset="-78"/>
              </a:rPr>
              <a:t>عمل اصلی: خشکسالی غیر مترقبه و خارج از مدل پیش بینی شده</a:t>
            </a:r>
            <a:endParaRPr lang="en-US" sz="2800" dirty="0">
              <a:latin typeface="+mn-lt"/>
              <a:cs typeface="B Titr" panose="00000700000000000000" pitchFamily="2" charset="-78"/>
            </a:endParaRPr>
          </a:p>
        </p:txBody>
      </p:sp>
      <p:sp>
        <p:nvSpPr>
          <p:cNvPr id="31752" name="TextBox 2">
            <a:extLst>
              <a:ext uri="{FF2B5EF4-FFF2-40B4-BE49-F238E27FC236}">
                <a16:creationId xmlns:a16="http://schemas.microsoft.com/office/drawing/2014/main" id="{12C3B35D-65BB-2510-5515-E7179CEFA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613" y="74613"/>
            <a:ext cx="857250" cy="46196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en-US" sz="2400">
                <a:solidFill>
                  <a:schemeClr val="bg1"/>
                </a:solidFill>
                <a:cs typeface="B Titr" panose="00000700000000000000" pitchFamily="2" charset="-78"/>
              </a:rPr>
              <a:t>چالش</a:t>
            </a:r>
            <a:endParaRPr lang="en-US" altLang="en-US" sz="240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94F14-E79E-E211-551E-F1975E971D5A}"/>
              </a:ext>
            </a:extLst>
          </p:cNvPr>
          <p:cNvGrpSpPr/>
          <p:nvPr/>
        </p:nvGrpSpPr>
        <p:grpSpPr>
          <a:xfrm>
            <a:off x="489099" y="1918413"/>
            <a:ext cx="11302408" cy="3702269"/>
            <a:chOff x="489099" y="1838106"/>
            <a:chExt cx="11302408" cy="37022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262D12-B569-2013-7F7D-6A8EABF58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353" t="19496" r="7204" b="47290"/>
            <a:stretch/>
          </p:blipFill>
          <p:spPr bwMode="auto">
            <a:xfrm>
              <a:off x="489099" y="1838106"/>
              <a:ext cx="11302408" cy="291465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423401-732E-A72F-8866-76C9C4AB2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353" t="79835" r="7204" b="10713"/>
            <a:stretch/>
          </p:blipFill>
          <p:spPr bwMode="auto">
            <a:xfrm>
              <a:off x="489099" y="4710989"/>
              <a:ext cx="11302408" cy="82938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F3121B-51B1-1259-D6D3-1CDFCEAC06A8}"/>
              </a:ext>
            </a:extLst>
          </p:cNvPr>
          <p:cNvSpPr txBox="1"/>
          <p:nvPr/>
        </p:nvSpPr>
        <p:spPr>
          <a:xfrm>
            <a:off x="1729498" y="1371334"/>
            <a:ext cx="8855242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مقایسه شاخص های الگوی کشت پایه با الگوی کشت پیشنهادی در سناريوی </a:t>
            </a:r>
            <a:r>
              <a:rPr lang="fa-I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بدبینانه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AC93226B-109B-98F2-CCD4-371D699D6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4" t="82347" r="2119" b="14365"/>
          <a:stretch>
            <a:fillRect/>
          </a:stretch>
        </p:blipFill>
        <p:spPr bwMode="auto">
          <a:xfrm>
            <a:off x="-30163" y="6305550"/>
            <a:ext cx="12282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Slide Number Placeholder 4">
            <a:extLst>
              <a:ext uri="{FF2B5EF4-FFF2-40B4-BE49-F238E27FC236}">
                <a16:creationId xmlns:a16="http://schemas.microsoft.com/office/drawing/2014/main" id="{BCEB7A06-9441-2B67-298B-F9B2910B51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64663" y="64738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29C335D2-5CFB-4A8B-BACD-4C8169D23FB1}" type="slidenum">
              <a:rPr lang="en-US" altLang="en-US" b="1" smtClean="0">
                <a:solidFill>
                  <a:schemeClr val="bg1"/>
                </a:solidFill>
                <a:cs typeface="B Tir" pitchFamily="2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16</a:t>
            </a:fld>
            <a:endParaRPr lang="en-US" altLang="en-US" b="1">
              <a:solidFill>
                <a:schemeClr val="bg1"/>
              </a:solidFill>
              <a:cs typeface="B Tir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A8A45-BA76-BEFF-C01F-E933026A1C02}"/>
              </a:ext>
            </a:extLst>
          </p:cNvPr>
          <p:cNvSpPr/>
          <p:nvPr/>
        </p:nvSpPr>
        <p:spPr bwMode="auto">
          <a:xfrm>
            <a:off x="10252075" y="495300"/>
            <a:ext cx="1444625" cy="755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2773" name="Group 12">
            <a:extLst>
              <a:ext uri="{FF2B5EF4-FFF2-40B4-BE49-F238E27FC236}">
                <a16:creationId xmlns:a16="http://schemas.microsoft.com/office/drawing/2014/main" id="{A1D4C169-DC4E-E791-2D08-49B3033B9376}"/>
              </a:ext>
            </a:extLst>
          </p:cNvPr>
          <p:cNvGrpSpPr>
            <a:grpSpLocks/>
          </p:cNvGrpSpPr>
          <p:nvPr/>
        </p:nvGrpSpPr>
        <p:grpSpPr bwMode="auto">
          <a:xfrm>
            <a:off x="9666288" y="57150"/>
            <a:ext cx="3009900" cy="1244600"/>
            <a:chOff x="9307830" y="119204"/>
            <a:chExt cx="3009900" cy="1244541"/>
          </a:xfrm>
        </p:grpSpPr>
        <p:pic>
          <p:nvPicPr>
            <p:cNvPr id="32778" name="Picture 13">
              <a:extLst>
                <a:ext uri="{FF2B5EF4-FFF2-40B4-BE49-F238E27FC236}">
                  <a16:creationId xmlns:a16="http://schemas.microsoft.com/office/drawing/2014/main" id="{86B09429-C318-D59B-C6D6-955818ED0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0484" y="119204"/>
              <a:ext cx="844592" cy="875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9" name="TextBox 15">
              <a:extLst>
                <a:ext uri="{FF2B5EF4-FFF2-40B4-BE49-F238E27FC236}">
                  <a16:creationId xmlns:a16="http://schemas.microsoft.com/office/drawing/2014/main" id="{17A7C3FC-28CB-6CC5-8B75-6647410AA9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7830" y="994413"/>
              <a:ext cx="3009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80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pic>
        <p:nvPicPr>
          <p:cNvPr id="32774" name="Picture 2" descr="فایل لایه باز پرچم ایران">
            <a:extLst>
              <a:ext uri="{FF2B5EF4-FFF2-40B4-BE49-F238E27FC236}">
                <a16:creationId xmlns:a16="http://schemas.microsoft.com/office/drawing/2014/main" id="{FB675BA4-1881-D860-0BA4-C530F3877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-134938"/>
            <a:ext cx="281622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4F477F-AF1A-8CDD-0054-C71BB1AC1921}"/>
              </a:ext>
            </a:extLst>
          </p:cNvPr>
          <p:cNvSpPr txBox="1"/>
          <p:nvPr/>
        </p:nvSpPr>
        <p:spPr>
          <a:xfrm>
            <a:off x="9488488" y="231775"/>
            <a:ext cx="868362" cy="460375"/>
          </a:xfrm>
          <a:prstGeom prst="rect">
            <a:avLst/>
          </a:prstGeom>
          <a:solidFill>
            <a:schemeClr val="accent4">
              <a:alpha val="76078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dirty="0">
                <a:latin typeface="+mn-lt"/>
                <a:cs typeface="B Titr" panose="00000700000000000000" pitchFamily="2" charset="-78"/>
              </a:rPr>
              <a:t>فرصت</a:t>
            </a:r>
            <a:endParaRPr lang="en-US" sz="2400" dirty="0">
              <a:latin typeface="+mn-lt"/>
              <a:cs typeface="B Titr" panose="00000700000000000000" pitchFamily="2" charset="-78"/>
            </a:endParaRPr>
          </a:p>
        </p:txBody>
      </p:sp>
      <p:pic>
        <p:nvPicPr>
          <p:cNvPr id="32776" name="Picture 1">
            <a:extLst>
              <a:ext uri="{FF2B5EF4-FFF2-40B4-BE49-F238E27FC236}">
                <a16:creationId xmlns:a16="http://schemas.microsoft.com/office/drawing/2014/main" id="{A05FC59C-8B98-773F-C80E-1C205AD4C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15395" r="3030" b="13545"/>
          <a:stretch>
            <a:fillRect/>
          </a:stretch>
        </p:blipFill>
        <p:spPr bwMode="auto">
          <a:xfrm>
            <a:off x="922338" y="1419225"/>
            <a:ext cx="9866312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Box 3">
            <a:extLst>
              <a:ext uri="{FF2B5EF4-FFF2-40B4-BE49-F238E27FC236}">
                <a16:creationId xmlns:a16="http://schemas.microsoft.com/office/drawing/2014/main" id="{4672343B-8A49-835A-805B-402474E85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331788"/>
            <a:ext cx="9434513" cy="111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altLang="en-US" b="1" dirty="0">
                <a:ea typeface="Calibri" panose="020F0502020204030204" pitchFamily="34" charset="0"/>
                <a:cs typeface="B Nazanin" panose="00000400000000000000" pitchFamily="2" charset="-78"/>
              </a:rPr>
              <a:t>مقايسه سطح، توليد و عملکرد پيشنهادی با پايه به تفکيک 15 محصول عمده کشور 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altLang="en-US" b="1" dirty="0">
                <a:ea typeface="Calibri" panose="020F0502020204030204" pitchFamily="34" charset="0"/>
                <a:cs typeface="B Nazanin" panose="00000400000000000000" pitchFamily="2" charset="-78"/>
              </a:rPr>
              <a:t> (89 درصد سطح زير کشت کل کشور در الگوی پيشنهادی)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altLang="en-US" sz="1400" b="1" dirty="0">
                <a:ea typeface="Calibri" panose="020F0502020204030204" pitchFamily="34" charset="0"/>
                <a:cs typeface="B Nazanin" panose="00000400000000000000" pitchFamily="2" charset="-78"/>
              </a:rPr>
              <a:t>واحد سطح: هکتار</a:t>
            </a:r>
            <a:r>
              <a:rPr lang="en-US" altLang="en-US" sz="1400" b="1" dirty="0">
                <a:ea typeface="Calibri" panose="020F0502020204030204" pitchFamily="34" charset="0"/>
                <a:cs typeface="B Nazanin" panose="00000400000000000000" pitchFamily="2" charset="-78"/>
              </a:rPr>
              <a:t>      </a:t>
            </a:r>
            <a:r>
              <a:rPr lang="fa-IR" altLang="en-US" sz="1400" b="1" dirty="0">
                <a:ea typeface="Calibri" panose="020F0502020204030204" pitchFamily="34" charset="0"/>
                <a:cs typeface="B Nazanin" panose="00000400000000000000" pitchFamily="2" charset="-78"/>
              </a:rPr>
              <a:t>   واحد توليد: هکتار  </a:t>
            </a:r>
            <a:r>
              <a:rPr lang="en-US" altLang="en-US" sz="1400" b="1" dirty="0">
                <a:ea typeface="Calibri" panose="020F0502020204030204" pitchFamily="34" charset="0"/>
                <a:cs typeface="B Nazanin" panose="00000400000000000000" pitchFamily="2" charset="-78"/>
              </a:rPr>
              <a:t>      </a:t>
            </a:r>
            <a:r>
              <a:rPr lang="fa-IR" altLang="en-US" sz="1400" b="1" dirty="0">
                <a:ea typeface="Calibri" panose="020F0502020204030204" pitchFamily="34" charset="0"/>
                <a:cs typeface="B Nazanin" panose="00000400000000000000" pitchFamily="2" charset="-78"/>
              </a:rPr>
              <a:t>  واحد عملکرد: کيلوگرم</a:t>
            </a:r>
            <a:endParaRPr lang="en-US" altLang="en-US" sz="1400" b="1" dirty="0"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>
            <a:extLst>
              <a:ext uri="{FF2B5EF4-FFF2-40B4-BE49-F238E27FC236}">
                <a16:creationId xmlns:a16="http://schemas.microsoft.com/office/drawing/2014/main" id="{6417DD7D-7900-A765-8B40-BDA228379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4" t="82347" r="2119" b="14365"/>
          <a:stretch>
            <a:fillRect/>
          </a:stretch>
        </p:blipFill>
        <p:spPr bwMode="auto">
          <a:xfrm>
            <a:off x="-30163" y="6305550"/>
            <a:ext cx="12282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Slide Number Placeholder 4">
            <a:extLst>
              <a:ext uri="{FF2B5EF4-FFF2-40B4-BE49-F238E27FC236}">
                <a16:creationId xmlns:a16="http://schemas.microsoft.com/office/drawing/2014/main" id="{B0072269-8D1E-6B79-B2DD-F95ED9E1E1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64663" y="64738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4FECDC7E-120A-455F-AD89-0AB2D99BB167}" type="slidenum">
              <a:rPr lang="en-US" altLang="en-US" b="1" smtClean="0">
                <a:solidFill>
                  <a:schemeClr val="bg1"/>
                </a:solidFill>
                <a:cs typeface="B Tir" pitchFamily="2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17</a:t>
            </a:fld>
            <a:endParaRPr lang="en-US" altLang="en-US" b="1">
              <a:solidFill>
                <a:schemeClr val="bg1"/>
              </a:solidFill>
              <a:cs typeface="B Tir" pitchFamily="2" charset="0"/>
            </a:endParaRPr>
          </a:p>
        </p:txBody>
      </p:sp>
      <p:pic>
        <p:nvPicPr>
          <p:cNvPr id="33796" name="Picture 2" descr="فایل لایه باز پرچم ایران">
            <a:extLst>
              <a:ext uri="{FF2B5EF4-FFF2-40B4-BE49-F238E27FC236}">
                <a16:creationId xmlns:a16="http://schemas.microsoft.com/office/drawing/2014/main" id="{8A22D1EF-9FAC-7B7A-7C1E-140E3671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-134938"/>
            <a:ext cx="281622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5D61AB4D-D57D-84E9-0B64-8B1AE24E7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9321">
            <a:off x="6762750" y="3114675"/>
            <a:ext cx="21764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AE9211-8808-74F5-5808-746633D1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9321">
            <a:off x="6757988" y="3138488"/>
            <a:ext cx="2176462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21BCA71D-44F9-883A-9B40-4C44CC87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9321">
            <a:off x="3925888" y="3271838"/>
            <a:ext cx="14430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308C61-C29D-7337-85F9-9C2C97DC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9321">
            <a:off x="3959225" y="3311525"/>
            <a:ext cx="137795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607CA269-BFDE-8CDF-BE90-1F90ACFD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9321">
            <a:off x="4476750" y="2171700"/>
            <a:ext cx="3995738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 close up of a logo&#10;&#10;Description generated with high confidence">
            <a:extLst>
              <a:ext uri="{FF2B5EF4-FFF2-40B4-BE49-F238E27FC236}">
                <a16:creationId xmlns:a16="http://schemas.microsoft.com/office/drawing/2014/main" id="{47D6AED7-6E12-EED5-2797-94AA9903C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9321">
            <a:off x="2979738" y="4235450"/>
            <a:ext cx="13763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 close up of a logo&#10;&#10;Description generated with high confidence">
            <a:extLst>
              <a:ext uri="{FF2B5EF4-FFF2-40B4-BE49-F238E27FC236}">
                <a16:creationId xmlns:a16="http://schemas.microsoft.com/office/drawing/2014/main" id="{1A29964D-230F-6E27-6A08-B868C2F8C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9321">
            <a:off x="4238625" y="1985963"/>
            <a:ext cx="1376363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 close up of a logo&#10;&#10;Description generated with high confidence">
            <a:extLst>
              <a:ext uri="{FF2B5EF4-FFF2-40B4-BE49-F238E27FC236}">
                <a16:creationId xmlns:a16="http://schemas.microsoft.com/office/drawing/2014/main" id="{1D476DDF-E4BC-BDE1-7694-B13706718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9321">
            <a:off x="2698750" y="2816225"/>
            <a:ext cx="1376363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 close up of a logo&#10;&#10;Description generated with high confidence">
            <a:extLst>
              <a:ext uri="{FF2B5EF4-FFF2-40B4-BE49-F238E27FC236}">
                <a16:creationId xmlns:a16="http://schemas.microsoft.com/office/drawing/2014/main" id="{37C7A3DD-BF41-0A92-5379-C64C1582A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9321">
            <a:off x="5351463" y="4130675"/>
            <a:ext cx="5207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 close up of a logo&#10;&#10;Description generated with high confidence">
            <a:extLst>
              <a:ext uri="{FF2B5EF4-FFF2-40B4-BE49-F238E27FC236}">
                <a16:creationId xmlns:a16="http://schemas.microsoft.com/office/drawing/2014/main" id="{00F7F486-D262-C548-A529-35EB359DD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9321">
            <a:off x="5719763" y="3808413"/>
            <a:ext cx="5222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 close up of a logo&#10;&#10;Description generated with high confidence">
            <a:extLst>
              <a:ext uri="{FF2B5EF4-FFF2-40B4-BE49-F238E27FC236}">
                <a16:creationId xmlns:a16="http://schemas.microsoft.com/office/drawing/2014/main" id="{DBD1EA4A-331B-9AF0-FA09-C736C61B3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9321">
            <a:off x="6019800" y="3414713"/>
            <a:ext cx="5207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0C74BD-4D22-F9BD-9EC6-5B6EF32B1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3613" y="3808413"/>
            <a:ext cx="1081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en-US" sz="2000">
                <a:cs typeface="B Titr" panose="00000700000000000000" pitchFamily="2" charset="-78"/>
              </a:rPr>
              <a:t>انقلاب</a:t>
            </a: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en-US" sz="2000">
                <a:cs typeface="B Titr" panose="00000700000000000000" pitchFamily="2" charset="-78"/>
              </a:rPr>
              <a:t> بهره وری</a:t>
            </a:r>
            <a:endParaRPr lang="en-US" altLang="en-US" sz="1100">
              <a:cs typeface="B Titr" panose="000007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5EF137-51FF-47CC-9354-7C94C6502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478" y="2282223"/>
            <a:ext cx="11841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en-US" sz="1400" dirty="0">
                <a:cs typeface="B Titr" panose="00000700000000000000" pitchFamily="2" charset="-78"/>
              </a:rPr>
              <a:t>ساير وزارت خانه ها و دستگاه ها</a:t>
            </a:r>
            <a:endParaRPr lang="en-US" altLang="en-US" sz="1400" dirty="0">
              <a:cs typeface="B Titr" panose="000007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EFED54-5C79-31FD-0E48-5F09B785B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618038"/>
            <a:ext cx="96996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en-US" sz="1100">
                <a:cs typeface="B Titr" panose="00000700000000000000" pitchFamily="2" charset="-78"/>
              </a:rPr>
              <a:t>سازمان تحقیقات</a:t>
            </a: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en-US" sz="1100">
                <a:cs typeface="B Titr" panose="00000700000000000000" pitchFamily="2" charset="-78"/>
              </a:rPr>
              <a:t>آموزش و</a:t>
            </a: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en-US" sz="1100">
                <a:cs typeface="B Titr" panose="00000700000000000000" pitchFamily="2" charset="-78"/>
              </a:rPr>
              <a:t>ترویج کشاورزی</a:t>
            </a:r>
            <a:endParaRPr lang="en-US" altLang="en-US" sz="1100">
              <a:cs typeface="B Titr" panose="000007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C8A629-6744-D0C6-46A5-F6ADFE24A84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805113" y="3211513"/>
            <a:ext cx="1157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en-US" sz="1400">
                <a:cs typeface="B Titr" panose="00000700000000000000" pitchFamily="2" charset="-78"/>
              </a:rPr>
              <a:t>معاونت های </a:t>
            </a: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en-US" sz="1400">
                <a:cs typeface="B Titr" panose="00000700000000000000" pitchFamily="2" charset="-78"/>
              </a:rPr>
              <a:t>اجرایی</a:t>
            </a:r>
            <a:endParaRPr lang="en-US" altLang="en-US" sz="1400">
              <a:cs typeface="B Titr" panose="000007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8D7D82-7A9E-23CF-933A-D2773EA2F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3754438"/>
            <a:ext cx="876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en-US" sz="1100">
                <a:cs typeface="B Titr" panose="00000700000000000000" pitchFamily="2" charset="-78"/>
              </a:rPr>
              <a:t>شورای</a:t>
            </a: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en-US" sz="1100">
                <a:cs typeface="B Titr" panose="00000700000000000000" pitchFamily="2" charset="-78"/>
              </a:rPr>
              <a:t>اجرا/تحقیقات</a:t>
            </a:r>
            <a:endParaRPr lang="en-US" altLang="en-US" sz="1100">
              <a:cs typeface="B Titr" panose="00000700000000000000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FD70AA-CFCD-2F5E-58DE-74932687F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7288" y="2790825"/>
            <a:ext cx="21336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en-US" sz="1500">
                <a:solidFill>
                  <a:srgbClr val="337530"/>
                </a:solidFill>
                <a:cs typeface="B Titr" panose="00000700000000000000" pitchFamily="2" charset="-78"/>
              </a:rPr>
              <a:t>معاونت برنامه ریزی اقتصادی</a:t>
            </a:r>
            <a:endParaRPr lang="en-US" altLang="en-US" sz="1500">
              <a:solidFill>
                <a:srgbClr val="337530"/>
              </a:solidFill>
              <a:cs typeface="B Titr" panose="00000700000000000000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5A4141-8EE6-1C69-DB65-62034BB5BC45}"/>
              </a:ext>
            </a:extLst>
          </p:cNvPr>
          <p:cNvSpPr txBox="1"/>
          <p:nvPr/>
        </p:nvSpPr>
        <p:spPr>
          <a:xfrm>
            <a:off x="7165975" y="2493963"/>
            <a:ext cx="2495550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500" dirty="0">
                <a:solidFill>
                  <a:schemeClr val="accent2">
                    <a:lumMod val="75000"/>
                  </a:schemeClr>
                </a:solidFill>
                <a:latin typeface="+mn-lt"/>
                <a:cs typeface="B Titr" panose="00000700000000000000" pitchFamily="2" charset="-78"/>
              </a:rPr>
              <a:t>هولدینگ های اقتصادی</a:t>
            </a:r>
            <a:endParaRPr lang="en-US" sz="1500" dirty="0">
              <a:solidFill>
                <a:schemeClr val="accent2">
                  <a:lumMod val="75000"/>
                </a:schemeClr>
              </a:solidFill>
              <a:latin typeface="+mn-lt"/>
              <a:cs typeface="B Titr" panose="00000700000000000000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4BF9FF-A4A2-1FDE-1B68-6EDB998F2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363" y="1884363"/>
            <a:ext cx="24860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a-IR" altLang="en-US" sz="1500">
                <a:solidFill>
                  <a:srgbClr val="0070C0"/>
                </a:solidFill>
                <a:cs typeface="B Titr" panose="00000700000000000000" pitchFamily="2" charset="-78"/>
              </a:rPr>
              <a:t>استارتاپ ها/اتحادیه ها/تشکل ها</a:t>
            </a:r>
            <a:endParaRPr lang="en-US" altLang="en-US" sz="150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4A2A80-717D-D8B2-3CB9-EBBBC1EC2BB7}"/>
              </a:ext>
            </a:extLst>
          </p:cNvPr>
          <p:cNvSpPr txBox="1"/>
          <p:nvPr/>
        </p:nvSpPr>
        <p:spPr>
          <a:xfrm>
            <a:off x="6945313" y="2187575"/>
            <a:ext cx="1903412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B Titr" panose="00000700000000000000" pitchFamily="2" charset="-78"/>
              </a:rPr>
              <a:t>مزارع الگویی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DA0FB039-6B4C-66B8-0C3E-8C998286C4B5}"/>
              </a:ext>
            </a:extLst>
          </p:cNvPr>
          <p:cNvCxnSpPr/>
          <p:nvPr/>
        </p:nvCxnSpPr>
        <p:spPr>
          <a:xfrm flipV="1">
            <a:off x="6297613" y="2741613"/>
            <a:ext cx="935037" cy="893762"/>
          </a:xfrm>
          <a:prstGeom prst="bentConnector3">
            <a:avLst>
              <a:gd name="adj1" fmla="val -1056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5D04A7E0-97A3-3495-04D0-04B6E9E60D3B}"/>
              </a:ext>
            </a:extLst>
          </p:cNvPr>
          <p:cNvCxnSpPr/>
          <p:nvPr/>
        </p:nvCxnSpPr>
        <p:spPr>
          <a:xfrm rot="5400000" flipH="1" flipV="1">
            <a:off x="5819775" y="2655888"/>
            <a:ext cx="1577975" cy="1219200"/>
          </a:xfrm>
          <a:prstGeom prst="bentConnector3">
            <a:avLst>
              <a:gd name="adj1" fmla="val 100255"/>
            </a:avLst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85764AA5-C112-9AD7-FAC5-9FFD9EA0D12B}"/>
              </a:ext>
            </a:extLst>
          </p:cNvPr>
          <p:cNvCxnSpPr/>
          <p:nvPr/>
        </p:nvCxnSpPr>
        <p:spPr>
          <a:xfrm rot="5400000" flipH="1" flipV="1">
            <a:off x="5318126" y="2465387"/>
            <a:ext cx="2220912" cy="1604963"/>
          </a:xfrm>
          <a:prstGeom prst="bentConnector3">
            <a:avLst>
              <a:gd name="adj1" fmla="val 99400"/>
            </a:avLst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86B4419D-0772-E220-BE00-3F424ECDF71D}"/>
              </a:ext>
            </a:extLst>
          </p:cNvPr>
          <p:cNvCxnSpPr/>
          <p:nvPr/>
        </p:nvCxnSpPr>
        <p:spPr>
          <a:xfrm flipV="1">
            <a:off x="6670675" y="2986088"/>
            <a:ext cx="549275" cy="319087"/>
          </a:xfrm>
          <a:prstGeom prst="bentConnector3">
            <a:avLst>
              <a:gd name="adj1" fmla="val -946"/>
            </a:avLst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2D7F1D3-BF7C-A195-F60C-C37081D117CC}"/>
              </a:ext>
            </a:extLst>
          </p:cNvPr>
          <p:cNvSpPr txBox="1"/>
          <p:nvPr/>
        </p:nvSpPr>
        <p:spPr>
          <a:xfrm>
            <a:off x="-84138" y="568325"/>
            <a:ext cx="12192001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600" dirty="0">
                <a:solidFill>
                  <a:schemeClr val="accent6">
                    <a:lumMod val="50000"/>
                  </a:schemeClr>
                </a:solidFill>
                <a:latin typeface="+mn-lt"/>
                <a:cs typeface="B Titr" panose="00000700000000000000" pitchFamily="2" charset="-78"/>
              </a:rPr>
              <a:t>پیاده سازی نظام نوآوری در بخش کشاورزی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+mn-lt"/>
              <a:cs typeface="B Titr" panose="00000700000000000000" pitchFamily="2" charset="-78"/>
            </a:endParaRPr>
          </a:p>
        </p:txBody>
      </p:sp>
      <p:grpSp>
        <p:nvGrpSpPr>
          <p:cNvPr id="33822" name="Group 46">
            <a:extLst>
              <a:ext uri="{FF2B5EF4-FFF2-40B4-BE49-F238E27FC236}">
                <a16:creationId xmlns:a16="http://schemas.microsoft.com/office/drawing/2014/main" id="{22EB5AC7-39B3-9185-CEDC-9AE5818080FD}"/>
              </a:ext>
            </a:extLst>
          </p:cNvPr>
          <p:cNvGrpSpPr>
            <a:grpSpLocks/>
          </p:cNvGrpSpPr>
          <p:nvPr/>
        </p:nvGrpSpPr>
        <p:grpSpPr bwMode="auto">
          <a:xfrm>
            <a:off x="9666288" y="57150"/>
            <a:ext cx="3009900" cy="1244600"/>
            <a:chOff x="9307830" y="119204"/>
            <a:chExt cx="3009900" cy="1244541"/>
          </a:xfrm>
        </p:grpSpPr>
        <p:pic>
          <p:nvPicPr>
            <p:cNvPr id="33824" name="Picture 47">
              <a:extLst>
                <a:ext uri="{FF2B5EF4-FFF2-40B4-BE49-F238E27FC236}">
                  <a16:creationId xmlns:a16="http://schemas.microsoft.com/office/drawing/2014/main" id="{BC73B7BD-0710-4F89-D652-9E8489435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0484" y="119204"/>
              <a:ext cx="844592" cy="875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5" name="TextBox 48">
              <a:extLst>
                <a:ext uri="{FF2B5EF4-FFF2-40B4-BE49-F238E27FC236}">
                  <a16:creationId xmlns:a16="http://schemas.microsoft.com/office/drawing/2014/main" id="{9AF82751-CDC5-2ED2-0562-6195D9323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7830" y="994413"/>
              <a:ext cx="3009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80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21437FD-2CC9-5A1F-AD3A-37778AFB4537}"/>
              </a:ext>
            </a:extLst>
          </p:cNvPr>
          <p:cNvSpPr txBox="1"/>
          <p:nvPr/>
        </p:nvSpPr>
        <p:spPr>
          <a:xfrm>
            <a:off x="9547225" y="125413"/>
            <a:ext cx="866775" cy="461962"/>
          </a:xfrm>
          <a:prstGeom prst="rect">
            <a:avLst/>
          </a:prstGeom>
          <a:solidFill>
            <a:schemeClr val="accent4">
              <a:alpha val="76078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dirty="0">
                <a:latin typeface="+mn-lt"/>
                <a:cs typeface="B Titr" panose="00000700000000000000" pitchFamily="2" charset="-78"/>
              </a:rPr>
              <a:t>فرصت</a:t>
            </a:r>
            <a:endParaRPr lang="en-US" sz="2400" dirty="0">
              <a:latin typeface="+mn-lt"/>
              <a:cs typeface="B Titr" panose="000007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>
            <a:extLst>
              <a:ext uri="{FF2B5EF4-FFF2-40B4-BE49-F238E27FC236}">
                <a16:creationId xmlns:a16="http://schemas.microsoft.com/office/drawing/2014/main" id="{1FBFC23B-BA27-552D-6F2A-17918DC48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4" t="82347" r="2119" b="14365"/>
          <a:stretch>
            <a:fillRect/>
          </a:stretch>
        </p:blipFill>
        <p:spPr bwMode="auto">
          <a:xfrm>
            <a:off x="-30163" y="6305550"/>
            <a:ext cx="12282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Slide Number Placeholder 4">
            <a:extLst>
              <a:ext uri="{FF2B5EF4-FFF2-40B4-BE49-F238E27FC236}">
                <a16:creationId xmlns:a16="http://schemas.microsoft.com/office/drawing/2014/main" id="{247AAFEB-BE75-FC36-40F9-C5A62C937F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64663" y="64738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9AC0E34C-E54B-4F7C-8B68-3B10CFAEE60E}" type="slidenum">
              <a:rPr lang="en-US" altLang="en-US" b="1" smtClean="0">
                <a:solidFill>
                  <a:schemeClr val="bg1"/>
                </a:solidFill>
                <a:cs typeface="B Tir" pitchFamily="2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18</a:t>
            </a:fld>
            <a:endParaRPr lang="en-US" altLang="en-US" b="1">
              <a:solidFill>
                <a:schemeClr val="bg1"/>
              </a:solidFill>
              <a:cs typeface="B Tir" pitchFamily="2" charset="0"/>
            </a:endParaRPr>
          </a:p>
        </p:txBody>
      </p:sp>
      <p:pic>
        <p:nvPicPr>
          <p:cNvPr id="34820" name="Picture 2" descr="فایل لایه باز پرچم ایران">
            <a:extLst>
              <a:ext uri="{FF2B5EF4-FFF2-40B4-BE49-F238E27FC236}">
                <a16:creationId xmlns:a16="http://schemas.microsoft.com/office/drawing/2014/main" id="{7CD12199-715D-C100-A239-E296A5ED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-134938"/>
            <a:ext cx="281622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2" name="Group 12">
            <a:extLst>
              <a:ext uri="{FF2B5EF4-FFF2-40B4-BE49-F238E27FC236}">
                <a16:creationId xmlns:a16="http://schemas.microsoft.com/office/drawing/2014/main" id="{35CCE476-2018-9BEF-02A4-015ADC2984EF}"/>
              </a:ext>
            </a:extLst>
          </p:cNvPr>
          <p:cNvGrpSpPr>
            <a:grpSpLocks/>
          </p:cNvGrpSpPr>
          <p:nvPr/>
        </p:nvGrpSpPr>
        <p:grpSpPr bwMode="auto">
          <a:xfrm>
            <a:off x="9666288" y="57150"/>
            <a:ext cx="3009900" cy="1244600"/>
            <a:chOff x="9307830" y="119204"/>
            <a:chExt cx="3009900" cy="1244541"/>
          </a:xfrm>
        </p:grpSpPr>
        <p:pic>
          <p:nvPicPr>
            <p:cNvPr id="34825" name="Picture 13">
              <a:extLst>
                <a:ext uri="{FF2B5EF4-FFF2-40B4-BE49-F238E27FC236}">
                  <a16:creationId xmlns:a16="http://schemas.microsoft.com/office/drawing/2014/main" id="{340CD419-EA99-D95E-FB59-2BB41225F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0484" y="119204"/>
              <a:ext cx="844592" cy="875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6" name="TextBox 14">
              <a:extLst>
                <a:ext uri="{FF2B5EF4-FFF2-40B4-BE49-F238E27FC236}">
                  <a16:creationId xmlns:a16="http://schemas.microsoft.com/office/drawing/2014/main" id="{440A2AFB-9901-30FC-CAB7-1AE1D1DEDC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7830" y="994413"/>
              <a:ext cx="3009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80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D11E3F3-C14B-5142-44B0-AEA730173306}"/>
              </a:ext>
            </a:extLst>
          </p:cNvPr>
          <p:cNvSpPr txBox="1"/>
          <p:nvPr/>
        </p:nvSpPr>
        <p:spPr>
          <a:xfrm>
            <a:off x="9515475" y="238125"/>
            <a:ext cx="866775" cy="460375"/>
          </a:xfrm>
          <a:prstGeom prst="rect">
            <a:avLst/>
          </a:prstGeom>
          <a:solidFill>
            <a:schemeClr val="accent4">
              <a:alpha val="76078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dirty="0">
                <a:latin typeface="+mn-lt"/>
                <a:cs typeface="B Titr" panose="00000700000000000000" pitchFamily="2" charset="-78"/>
              </a:rPr>
              <a:t>فرصت</a:t>
            </a:r>
            <a:endParaRPr lang="en-US" sz="2400" dirty="0">
              <a:latin typeface="+mn-lt"/>
              <a:cs typeface="B Titr" panose="000007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2433D3-1D5D-3F81-6E6A-5516661164F3}"/>
              </a:ext>
            </a:extLst>
          </p:cNvPr>
          <p:cNvSpPr txBox="1"/>
          <p:nvPr/>
        </p:nvSpPr>
        <p:spPr>
          <a:xfrm>
            <a:off x="-84138" y="568325"/>
            <a:ext cx="12192001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600" dirty="0">
                <a:solidFill>
                  <a:schemeClr val="accent6">
                    <a:lumMod val="50000"/>
                  </a:schemeClr>
                </a:solidFill>
                <a:latin typeface="+mn-lt"/>
                <a:cs typeface="B Titr" panose="00000700000000000000" pitchFamily="2" charset="-78"/>
              </a:rPr>
              <a:t>پیاده سازی نظام نوآوری در بخش کشاورزی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+mn-lt"/>
              <a:cs typeface="B Titr" panose="00000700000000000000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DFE079-F8A6-1BAC-34C8-63F51FFCE2CD}"/>
              </a:ext>
            </a:extLst>
          </p:cNvPr>
          <p:cNvGrpSpPr/>
          <p:nvPr/>
        </p:nvGrpSpPr>
        <p:grpSpPr>
          <a:xfrm>
            <a:off x="584788" y="1308644"/>
            <a:ext cx="10847939" cy="4018363"/>
            <a:chOff x="584788" y="1308644"/>
            <a:chExt cx="10847939" cy="40183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0945AD-D665-52D3-9802-A83A2C3E3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069" t="19753" r="7072" b="47315"/>
            <a:stretch/>
          </p:blipFill>
          <p:spPr bwMode="auto">
            <a:xfrm>
              <a:off x="590996" y="1803045"/>
              <a:ext cx="10841731" cy="27947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93E0F4-BD40-AD97-5AB2-1DA293D40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069" t="80688" r="7072" b="10722"/>
            <a:stretch/>
          </p:blipFill>
          <p:spPr bwMode="auto">
            <a:xfrm>
              <a:off x="584788" y="4597753"/>
              <a:ext cx="10844784" cy="72925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ACCFFC-F8F0-05EA-5C68-D445C9C63738}"/>
                </a:ext>
              </a:extLst>
            </p:cNvPr>
            <p:cNvSpPr txBox="1"/>
            <p:nvPr/>
          </p:nvSpPr>
          <p:spPr>
            <a:xfrm>
              <a:off x="1155032" y="1308644"/>
              <a:ext cx="9429708" cy="487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fa-IR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مقایسه شاخص های الگوی کشت پایه با الگوی کشت پیشنهادی </a:t>
              </a: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در </a:t>
              </a:r>
              <a:r>
                <a:rPr lang="fa-IR" sz="2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سناريوی </a:t>
              </a:r>
              <a:r>
                <a:rPr lang="fa-IR" sz="2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 Nazanin" panose="00000400000000000000" pitchFamily="2" charset="-78"/>
                </a:rPr>
                <a:t>خوشبینانه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5" t="82347" r="2120" b="14364"/>
          <a:stretch/>
        </p:blipFill>
        <p:spPr>
          <a:xfrm>
            <a:off x="-30480" y="6305292"/>
            <a:ext cx="12283440" cy="552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4980" y="6473567"/>
            <a:ext cx="2743200" cy="365125"/>
          </a:xfrm>
        </p:spPr>
        <p:txBody>
          <a:bodyPr/>
          <a:lstStyle/>
          <a:p>
            <a:fld id="{EB77368A-7742-41A0-BF83-BE1375084C69}" type="slidenum">
              <a:rPr lang="en-US" sz="2800" b="1" smtClean="0">
                <a:solidFill>
                  <a:schemeClr val="bg1"/>
                </a:solidFill>
                <a:cs typeface="B Tir" panose="00000400000000000000" pitchFamily="2" charset="-78"/>
              </a:rPr>
              <a:t>19</a:t>
            </a:fld>
            <a:endParaRPr lang="en-US" sz="2800" b="1" dirty="0">
              <a:solidFill>
                <a:schemeClr val="bg1"/>
              </a:solidFill>
              <a:cs typeface="B Tir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B2371-0099-43A7-8231-8E363E881E0D}"/>
              </a:ext>
            </a:extLst>
          </p:cNvPr>
          <p:cNvSpPr txBox="1"/>
          <p:nvPr/>
        </p:nvSpPr>
        <p:spPr>
          <a:xfrm>
            <a:off x="1054101" y="83620"/>
            <a:ext cx="100480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dirty="0">
                <a:solidFill>
                  <a:srgbClr val="63453B"/>
                </a:solidFill>
                <a:cs typeface="B Titr" panose="00000700000000000000" pitchFamily="2" charset="-78"/>
              </a:rPr>
              <a:t>با تشکر از توجه شما</a:t>
            </a:r>
          </a:p>
          <a:p>
            <a:pPr algn="ctr" rtl="1"/>
            <a:r>
              <a:rPr lang="fa-IR" sz="4400" dirty="0">
                <a:solidFill>
                  <a:srgbClr val="63453B"/>
                </a:solidFill>
                <a:cs typeface="B Titr" panose="00000700000000000000" pitchFamily="2" charset="-78"/>
              </a:rPr>
              <a:t>سروران گرامی</a:t>
            </a:r>
            <a:endParaRPr lang="en-US" sz="4400" dirty="0">
              <a:solidFill>
                <a:srgbClr val="63453B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714" y="1778001"/>
            <a:ext cx="7232985" cy="4074582"/>
          </a:xfrm>
          <a:prstGeom prst="rect">
            <a:avLst/>
          </a:prstGeom>
        </p:spPr>
      </p:pic>
      <p:pic>
        <p:nvPicPr>
          <p:cNvPr id="10" name="Picture 2" descr="فایل لایه باز پرچم ایران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135020"/>
            <a:ext cx="2816225" cy="1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5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5" t="82347" r="2120" b="14364"/>
          <a:stretch/>
        </p:blipFill>
        <p:spPr>
          <a:xfrm>
            <a:off x="-30480" y="6305292"/>
            <a:ext cx="12283440" cy="552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4980" y="6473567"/>
            <a:ext cx="2743200" cy="365125"/>
          </a:xfrm>
        </p:spPr>
        <p:txBody>
          <a:bodyPr/>
          <a:lstStyle/>
          <a:p>
            <a:fld id="{EB77368A-7742-41A0-BF83-BE1375084C69}" type="slidenum">
              <a:rPr lang="en-US" sz="2800" b="1" smtClean="0">
                <a:solidFill>
                  <a:schemeClr val="bg1"/>
                </a:solidFill>
                <a:cs typeface="B Tir" panose="00000400000000000000" pitchFamily="2" charset="-78"/>
              </a:rPr>
              <a:t>2</a:t>
            </a:fld>
            <a:endParaRPr lang="en-US" sz="2800" b="1" dirty="0">
              <a:solidFill>
                <a:schemeClr val="bg1"/>
              </a:solidFill>
              <a:cs typeface="B Tir" panose="00000400000000000000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9B3D3E-222C-40CE-AD23-14A477234CD2}"/>
              </a:ext>
            </a:extLst>
          </p:cNvPr>
          <p:cNvGrpSpPr/>
          <p:nvPr/>
        </p:nvGrpSpPr>
        <p:grpSpPr>
          <a:xfrm>
            <a:off x="9666423" y="56819"/>
            <a:ext cx="3009900" cy="1244541"/>
            <a:chOff x="9307830" y="119204"/>
            <a:chExt cx="3009900" cy="12445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93D56-C6F5-4B46-9C87-70EB9EA0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484" y="119204"/>
              <a:ext cx="844592" cy="8752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FE3935-5B92-4907-9D4A-68CDFE909662}"/>
                </a:ext>
              </a:extLst>
            </p:cNvPr>
            <p:cNvSpPr txBox="1"/>
            <p:nvPr/>
          </p:nvSpPr>
          <p:spPr>
            <a:xfrm>
              <a:off x="9307830" y="994413"/>
              <a:ext cx="300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dirty="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156491-8B9F-4855-860A-7CF0C3B1C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70"/>
          <a:stretch/>
        </p:blipFill>
        <p:spPr>
          <a:xfrm>
            <a:off x="-30480" y="-8811"/>
            <a:ext cx="6297930" cy="6314103"/>
          </a:xfrm>
          <a:prstGeom prst="rect">
            <a:avLst/>
          </a:prstGeom>
        </p:spPr>
      </p:pic>
      <p:pic>
        <p:nvPicPr>
          <p:cNvPr id="11" name="Picture 2" descr="فایل لایه باز پرچم ایران">
            <a:extLst>
              <a:ext uri="{FF2B5EF4-FFF2-40B4-BE49-F238E27FC236}">
                <a16:creationId xmlns:a16="http://schemas.microsoft.com/office/drawing/2014/main" id="{A1858E4A-BA11-4D5D-BC4D-A1E5A6C5E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135020"/>
            <a:ext cx="2816225" cy="1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D3FECA-66C2-4E73-9FD4-CC64A9F9EAB0}"/>
              </a:ext>
            </a:extLst>
          </p:cNvPr>
          <p:cNvSpPr txBox="1"/>
          <p:nvPr/>
        </p:nvSpPr>
        <p:spPr>
          <a:xfrm>
            <a:off x="0" y="5934410"/>
            <a:ext cx="1016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1400" dirty="0">
                <a:solidFill>
                  <a:srgbClr val="034D41"/>
                </a:solidFill>
                <a:cs typeface="B Titr" panose="00000700000000000000" pitchFamily="2" charset="-78"/>
              </a:rPr>
              <a:t>شهریور ۱۴۰۱</a:t>
            </a:r>
            <a:endParaRPr lang="en-US" sz="1400" dirty="0">
              <a:solidFill>
                <a:srgbClr val="034D41"/>
              </a:solidFill>
              <a:cs typeface="B Titr" panose="000007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6642C0-DC7B-4F7B-BC67-2BDF26412EF9}"/>
              </a:ext>
            </a:extLst>
          </p:cNvPr>
          <p:cNvSpPr txBox="1"/>
          <p:nvPr/>
        </p:nvSpPr>
        <p:spPr>
          <a:xfrm>
            <a:off x="6193243" y="2459504"/>
            <a:ext cx="59987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4000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تدوین برنامه </a:t>
            </a:r>
          </a:p>
          <a:p>
            <a:pPr algn="ctr" rtl="1"/>
            <a:r>
              <a:rPr lang="fa-IR" sz="4000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الگوی کشت محصولات کشاورزی</a:t>
            </a:r>
          </a:p>
          <a:p>
            <a:pPr algn="ctr" rtl="1"/>
            <a:endParaRPr lang="fa-IR" sz="4000" dirty="0">
              <a:solidFill>
                <a:schemeClr val="accent6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7918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5" t="82347" r="2120" b="14364"/>
          <a:stretch/>
        </p:blipFill>
        <p:spPr>
          <a:xfrm>
            <a:off x="-30480" y="6305292"/>
            <a:ext cx="12283440" cy="552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4980" y="6473567"/>
            <a:ext cx="2743200" cy="365125"/>
          </a:xfrm>
        </p:spPr>
        <p:txBody>
          <a:bodyPr/>
          <a:lstStyle/>
          <a:p>
            <a:fld id="{EB77368A-7742-41A0-BF83-BE1375084C69}" type="slidenum">
              <a:rPr lang="en-US" sz="2800" b="1" smtClean="0">
                <a:solidFill>
                  <a:schemeClr val="bg1"/>
                </a:solidFill>
                <a:cs typeface="B Tir" panose="00000400000000000000" pitchFamily="2" charset="-78"/>
              </a:rPr>
              <a:t>3</a:t>
            </a:fld>
            <a:endParaRPr lang="en-US" sz="2800" b="1" dirty="0">
              <a:solidFill>
                <a:schemeClr val="bg1"/>
              </a:solidFill>
              <a:cs typeface="B Tir" panose="00000400000000000000" pitchFamily="2" charset="-78"/>
            </a:endParaRPr>
          </a:p>
        </p:txBody>
      </p:sp>
      <p:pic>
        <p:nvPicPr>
          <p:cNvPr id="9" name="Picture 2" descr="فایل لایه باز پرچم ایران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135020"/>
            <a:ext cx="2816225" cy="1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B3D3E-222C-40CE-AD23-14A477234CD2}"/>
              </a:ext>
            </a:extLst>
          </p:cNvPr>
          <p:cNvGrpSpPr/>
          <p:nvPr/>
        </p:nvGrpSpPr>
        <p:grpSpPr>
          <a:xfrm>
            <a:off x="9666423" y="56819"/>
            <a:ext cx="3009900" cy="1244541"/>
            <a:chOff x="9307830" y="119204"/>
            <a:chExt cx="3009900" cy="12445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93D56-C6F5-4B46-9C87-70EB9EA0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0484" y="119204"/>
              <a:ext cx="844592" cy="8752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FE3935-5B92-4907-9D4A-68CDFE909662}"/>
                </a:ext>
              </a:extLst>
            </p:cNvPr>
            <p:cNvSpPr txBox="1"/>
            <p:nvPr/>
          </p:nvSpPr>
          <p:spPr>
            <a:xfrm>
              <a:off x="9307830" y="994413"/>
              <a:ext cx="300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dirty="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A9AE1D5-A15F-434A-8DCF-5AECA6A1C37D}"/>
              </a:ext>
            </a:extLst>
          </p:cNvPr>
          <p:cNvSpPr/>
          <p:nvPr/>
        </p:nvSpPr>
        <p:spPr>
          <a:xfrm>
            <a:off x="-30480" y="5468075"/>
            <a:ext cx="1222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dirty="0">
                <a:solidFill>
                  <a:schemeClr val="accent6">
                    <a:lumMod val="50000"/>
                  </a:schemeClr>
                </a:solidFill>
                <a:effectLst/>
                <a:cs typeface="B Titr" pitchFamily="2" charset="-78"/>
              </a:rPr>
              <a:t>پیاده سازی نظام نوآوری </a:t>
            </a:r>
            <a:r>
              <a:rPr lang="fa-IR" sz="2800" dirty="0">
                <a:effectLst/>
                <a:cs typeface="B Titr" pitchFamily="2" charset="-78"/>
              </a:rPr>
              <a:t>مهمترین راهکار تحقق  امنیت غذایی پایدار</a:t>
            </a:r>
            <a:endParaRPr lang="en-US" sz="2800" dirty="0">
              <a:effectLst/>
              <a:cs typeface="B Titr" pitchFamily="2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434422-2ED7-41A5-998C-DB002A6D4D80}"/>
              </a:ext>
            </a:extLst>
          </p:cNvPr>
          <p:cNvGrpSpPr/>
          <p:nvPr/>
        </p:nvGrpSpPr>
        <p:grpSpPr>
          <a:xfrm>
            <a:off x="2963503" y="842226"/>
            <a:ext cx="6257371" cy="4607912"/>
            <a:chOff x="2963503" y="842226"/>
            <a:chExt cx="6257371" cy="46079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AD85CB-518D-4545-AE9E-BF2F0EA9C3FE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r="58261"/>
            <a:stretch/>
          </p:blipFill>
          <p:spPr>
            <a:xfrm>
              <a:off x="2963503" y="1629426"/>
              <a:ext cx="1539328" cy="38207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4F00EB-57A1-4950-9B8D-EA2E9F87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61" r="10908"/>
            <a:stretch/>
          </p:blipFill>
          <p:spPr>
            <a:xfrm>
              <a:off x="7680643" y="1629426"/>
              <a:ext cx="1540231" cy="38170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F83EB8E-E92E-418D-808D-BA46F567C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7" t="1111" r="21667" b="21111"/>
            <a:stretch/>
          </p:blipFill>
          <p:spPr>
            <a:xfrm>
              <a:off x="4040389" y="842226"/>
              <a:ext cx="4079565" cy="4341217"/>
            </a:xfrm>
            <a:prstGeom prst="ellipse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432FAC2-66FF-4564-9658-D7F351B64174}"/>
              </a:ext>
            </a:extLst>
          </p:cNvPr>
          <p:cNvSpPr/>
          <p:nvPr/>
        </p:nvSpPr>
        <p:spPr>
          <a:xfrm>
            <a:off x="0" y="157135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3200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چشم انداز: </a:t>
            </a: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دستیابی به امنیت غذایی پایدار و اقتدار غذایی</a:t>
            </a:r>
          </a:p>
        </p:txBody>
      </p:sp>
    </p:spTree>
    <p:extLst>
      <p:ext uri="{BB962C8B-B14F-4D97-AF65-F5344CB8AC3E}">
        <p14:creationId xmlns:p14="http://schemas.microsoft.com/office/powerpoint/2010/main" val="375307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5" t="82347" r="2120" b="14364"/>
          <a:stretch/>
        </p:blipFill>
        <p:spPr>
          <a:xfrm>
            <a:off x="-30480" y="6305292"/>
            <a:ext cx="12283440" cy="552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4980" y="6473567"/>
            <a:ext cx="2743200" cy="365125"/>
          </a:xfrm>
        </p:spPr>
        <p:txBody>
          <a:bodyPr/>
          <a:lstStyle/>
          <a:p>
            <a:fld id="{EB77368A-7742-41A0-BF83-BE1375084C69}" type="slidenum">
              <a:rPr lang="en-US" sz="2800" b="1" smtClean="0">
                <a:solidFill>
                  <a:schemeClr val="bg1"/>
                </a:solidFill>
                <a:cs typeface="B Tir" panose="00000400000000000000" pitchFamily="2" charset="-78"/>
              </a:rPr>
              <a:t>4</a:t>
            </a:fld>
            <a:endParaRPr lang="en-US" sz="2800" b="1" dirty="0">
              <a:solidFill>
                <a:schemeClr val="bg1"/>
              </a:solidFill>
              <a:cs typeface="B Tir" panose="00000400000000000000" pitchFamily="2" charset="-78"/>
            </a:endParaRPr>
          </a:p>
        </p:txBody>
      </p:sp>
      <p:pic>
        <p:nvPicPr>
          <p:cNvPr id="9" name="Picture 2" descr="فایل لایه باز پرچم ایران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135020"/>
            <a:ext cx="2816225" cy="1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B3D3E-222C-40CE-AD23-14A477234CD2}"/>
              </a:ext>
            </a:extLst>
          </p:cNvPr>
          <p:cNvGrpSpPr/>
          <p:nvPr/>
        </p:nvGrpSpPr>
        <p:grpSpPr>
          <a:xfrm>
            <a:off x="9666423" y="56819"/>
            <a:ext cx="3009900" cy="1244541"/>
            <a:chOff x="9307830" y="119204"/>
            <a:chExt cx="3009900" cy="12445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93D56-C6F5-4B46-9C87-70EB9EA0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0484" y="119204"/>
              <a:ext cx="844592" cy="8752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FE3935-5B92-4907-9D4A-68CDFE909662}"/>
                </a:ext>
              </a:extLst>
            </p:cNvPr>
            <p:cNvSpPr txBox="1"/>
            <p:nvPr/>
          </p:nvSpPr>
          <p:spPr>
            <a:xfrm>
              <a:off x="9307830" y="994413"/>
              <a:ext cx="300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dirty="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787E675-B551-490D-9166-7FACA6BFAB70}"/>
              </a:ext>
            </a:extLst>
          </p:cNvPr>
          <p:cNvSpPr txBox="1"/>
          <p:nvPr/>
        </p:nvSpPr>
        <p:spPr>
          <a:xfrm>
            <a:off x="206375" y="1469635"/>
            <a:ext cx="11809729" cy="442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" rtl="1" eaLnBrk="1" fontAlgn="auto" hangingPunct="1">
              <a:lnSpc>
                <a:spcPct val="2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3200" b="1" dirty="0">
                <a:cs typeface="B Titr" pitchFamily="2" charset="-78"/>
              </a:rPr>
              <a:t>تدوين و اجرای نظام کشت محصولات کشاورزی (زراعی و باغی)                         مبتنی بر </a:t>
            </a:r>
            <a:r>
              <a:rPr lang="fa-I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شرایط اقلیمی</a:t>
            </a:r>
            <a:r>
              <a:rPr lang="fa-IR" sz="3200" b="1" dirty="0">
                <a:cs typeface="B Titr" pitchFamily="2" charset="-78"/>
              </a:rPr>
              <a:t>، بهره‏برداری بهینه از </a:t>
            </a:r>
            <a:r>
              <a:rPr lang="fa-I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آب، خاک و گیاه </a:t>
            </a:r>
            <a:r>
              <a:rPr lang="fa-IR" sz="3200" b="1" dirty="0">
                <a:cs typeface="B Titr" pitchFamily="2" charset="-78"/>
              </a:rPr>
              <a:t>متناسب با ظرفيت ها و مزیت اقتصادی کشور با رعایت کليه مسائل </a:t>
            </a:r>
            <a:r>
              <a:rPr lang="fa-I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علمی، فنی و مديريتی </a:t>
            </a:r>
            <a:r>
              <a:rPr lang="fa-IR" sz="3200" b="1" dirty="0">
                <a:cs typeface="B Titr" pitchFamily="2" charset="-78"/>
              </a:rPr>
              <a:t>و ملاحظات </a:t>
            </a:r>
            <a:r>
              <a:rPr lang="fa-I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زیست محیطی </a:t>
            </a:r>
            <a:r>
              <a:rPr lang="fa-IR" sz="3200" b="1" dirty="0">
                <a:cs typeface="B Titr" pitchFamily="2" charset="-78"/>
              </a:rPr>
              <a:t>در راستای دستيابی به تامین </a:t>
            </a:r>
            <a:r>
              <a:rPr lang="fa-IR" sz="32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امنیت غذایی پايدار و اقتدار غذایی</a:t>
            </a:r>
            <a:endParaRPr lang="en-US" sz="3200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E31C71-A379-45F0-85D3-BC5DB15EF2FA}"/>
              </a:ext>
            </a:extLst>
          </p:cNvPr>
          <p:cNvSpPr txBox="1"/>
          <p:nvPr/>
        </p:nvSpPr>
        <p:spPr>
          <a:xfrm>
            <a:off x="1574801" y="285697"/>
            <a:ext cx="8388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3600" dirty="0">
                <a:solidFill>
                  <a:schemeClr val="accent6">
                    <a:lumMod val="50000"/>
                  </a:schemeClr>
                </a:solidFill>
                <a:cs typeface="B Titr" pitchFamily="2" charset="-78"/>
              </a:rPr>
              <a:t>تعریف الگوی کشت محصولات کشاورزی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4801" y="1057099"/>
            <a:ext cx="8495029" cy="5078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defTabSz="1219170" rtl="1">
              <a:lnSpc>
                <a:spcPct val="150000"/>
              </a:lnSpc>
              <a:spcBef>
                <a:spcPct val="0"/>
              </a:spcBef>
              <a:defRPr/>
            </a:pPr>
            <a:r>
              <a:rPr lang="fa-IR" dirty="0">
                <a:solidFill>
                  <a:srgbClr val="FFFFFF"/>
                </a:solidFill>
                <a:cs typeface="B Titr" pitchFamily="2" charset="-78"/>
              </a:rPr>
              <a:t>الگوی کشت= تعیین هدفمند نوع محصول، مکان تولید و مقدار آن در بازه زمانی</a:t>
            </a:r>
            <a:r>
              <a:rPr lang="en-US" dirty="0">
                <a:solidFill>
                  <a:srgbClr val="FFFFFF"/>
                </a:solidFill>
                <a:cs typeface="B Titr" pitchFamily="2" charset="-78"/>
              </a:rPr>
              <a:t> </a:t>
            </a:r>
            <a:r>
              <a:rPr lang="fa-IR" dirty="0">
                <a:solidFill>
                  <a:srgbClr val="FFFFFF"/>
                </a:solidFill>
                <a:cs typeface="B Titr" pitchFamily="2" charset="-78"/>
              </a:rPr>
              <a:t> مشخص</a:t>
            </a:r>
            <a:endParaRPr lang="en-US" sz="2000" dirty="0">
              <a:solidFill>
                <a:srgbClr val="FFFFFF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938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5" t="82347" r="2120" b="14364"/>
          <a:stretch/>
        </p:blipFill>
        <p:spPr>
          <a:xfrm>
            <a:off x="-30480" y="6305292"/>
            <a:ext cx="12283440" cy="552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4980" y="6473567"/>
            <a:ext cx="2743200" cy="365125"/>
          </a:xfrm>
        </p:spPr>
        <p:txBody>
          <a:bodyPr/>
          <a:lstStyle/>
          <a:p>
            <a:fld id="{EB77368A-7742-41A0-BF83-BE1375084C69}" type="slidenum">
              <a:rPr lang="en-US" sz="2800" b="1" smtClean="0">
                <a:solidFill>
                  <a:schemeClr val="bg1"/>
                </a:solidFill>
                <a:cs typeface="B Tir" panose="00000400000000000000" pitchFamily="2" charset="-78"/>
              </a:rPr>
              <a:t>5</a:t>
            </a:fld>
            <a:endParaRPr lang="en-US" sz="2800" b="1" dirty="0">
              <a:solidFill>
                <a:schemeClr val="bg1"/>
              </a:solidFill>
              <a:cs typeface="B Tir" panose="00000400000000000000" pitchFamily="2" charset="-78"/>
            </a:endParaRPr>
          </a:p>
        </p:txBody>
      </p:sp>
      <p:pic>
        <p:nvPicPr>
          <p:cNvPr id="9" name="Picture 2" descr="فایل لایه باز پرچم ایران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135020"/>
            <a:ext cx="2816225" cy="1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Direct Access Storage 9">
            <a:extLst>
              <a:ext uri="{FF2B5EF4-FFF2-40B4-BE49-F238E27FC236}">
                <a16:creationId xmlns:a16="http://schemas.microsoft.com/office/drawing/2014/main" id="{733AAB01-CEDE-4312-9F8F-53915E97CB59}"/>
              </a:ext>
            </a:extLst>
          </p:cNvPr>
          <p:cNvSpPr/>
          <p:nvPr/>
        </p:nvSpPr>
        <p:spPr>
          <a:xfrm>
            <a:off x="1625556" y="639763"/>
            <a:ext cx="1822450" cy="738187"/>
          </a:xfrm>
          <a:prstGeom prst="flowChartMagneticDrum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fa-IR" sz="1600" b="1" dirty="0">
                <a:cs typeface="B Titr" panose="00000700000000000000" pitchFamily="2" charset="-78"/>
              </a:rPr>
              <a:t>داده ها و اطلاعات اقليم</a:t>
            </a:r>
            <a:endParaRPr lang="en-US" sz="1600" b="1" dirty="0">
              <a:cs typeface="B Titr" panose="00000700000000000000" pitchFamily="2" charset="-78"/>
            </a:endParaRPr>
          </a:p>
        </p:txBody>
      </p:sp>
      <p:sp>
        <p:nvSpPr>
          <p:cNvPr id="11" name="Flowchart: Direct Access Storage 10">
            <a:extLst>
              <a:ext uri="{FF2B5EF4-FFF2-40B4-BE49-F238E27FC236}">
                <a16:creationId xmlns:a16="http://schemas.microsoft.com/office/drawing/2014/main" id="{1462ACFB-566D-4918-BAE1-8AF789D858B4}"/>
              </a:ext>
            </a:extLst>
          </p:cNvPr>
          <p:cNvSpPr/>
          <p:nvPr/>
        </p:nvSpPr>
        <p:spPr>
          <a:xfrm>
            <a:off x="1622381" y="1449388"/>
            <a:ext cx="1828800" cy="714375"/>
          </a:xfrm>
          <a:prstGeom prst="flowChartMagneticDrum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fa-IR" sz="1600" b="1" dirty="0">
                <a:cs typeface="B Titr" panose="00000700000000000000" pitchFamily="2" charset="-78"/>
              </a:rPr>
              <a:t>داده ها واطلاعات خاک</a:t>
            </a:r>
            <a:endParaRPr lang="en-US" sz="1600" b="1" dirty="0">
              <a:cs typeface="B Titr" panose="00000700000000000000" pitchFamily="2" charset="-78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F79889B6-1106-430A-9507-C50F74BC75D7}"/>
              </a:ext>
            </a:extLst>
          </p:cNvPr>
          <p:cNvSpPr/>
          <p:nvPr/>
        </p:nvSpPr>
        <p:spPr>
          <a:xfrm>
            <a:off x="3773465" y="694531"/>
            <a:ext cx="1524000" cy="13747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fa-IR" sz="2400" dirty="0">
                <a:cs typeface="B Titr" panose="00000700000000000000" pitchFamily="2" charset="-78"/>
              </a:rPr>
              <a:t>تناسب اراضی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13" name="Flowchart: Direct Access Storage 12">
            <a:extLst>
              <a:ext uri="{FF2B5EF4-FFF2-40B4-BE49-F238E27FC236}">
                <a16:creationId xmlns:a16="http://schemas.microsoft.com/office/drawing/2014/main" id="{EF65EC77-2CE6-42D8-9933-805AF1B63D6A}"/>
              </a:ext>
            </a:extLst>
          </p:cNvPr>
          <p:cNvSpPr/>
          <p:nvPr/>
        </p:nvSpPr>
        <p:spPr>
          <a:xfrm>
            <a:off x="5565731" y="927100"/>
            <a:ext cx="1936750" cy="917575"/>
          </a:xfrm>
          <a:prstGeom prst="flowChartMagneticDru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1600" b="1" dirty="0">
                <a:cs typeface="B Titr" panose="00000700000000000000" pitchFamily="2" charset="-78"/>
              </a:rPr>
              <a:t>داده ها و اطلاعات گیاهی</a:t>
            </a:r>
            <a:endParaRPr lang="en-US" sz="1600" b="1" dirty="0">
              <a:cs typeface="B Titr" panose="00000700000000000000" pitchFamily="2" charset="-78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F1FECCCD-55BC-4845-BC51-386ABB156CE6}"/>
              </a:ext>
            </a:extLst>
          </p:cNvPr>
          <p:cNvSpPr/>
          <p:nvPr/>
        </p:nvSpPr>
        <p:spPr>
          <a:xfrm>
            <a:off x="6706759" y="3946983"/>
            <a:ext cx="2027207" cy="1843206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fa-IR" sz="2400" dirty="0">
                <a:cs typeface="B Titr" panose="00000700000000000000" pitchFamily="2" charset="-78"/>
              </a:rPr>
              <a:t>الگوی کشت محصولات کشاورزی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16" name="Flowchart: Direct Access Storage 15">
            <a:extLst>
              <a:ext uri="{FF2B5EF4-FFF2-40B4-BE49-F238E27FC236}">
                <a16:creationId xmlns:a16="http://schemas.microsoft.com/office/drawing/2014/main" id="{348070F3-7439-4837-B712-5C0F7FD02A34}"/>
              </a:ext>
            </a:extLst>
          </p:cNvPr>
          <p:cNvSpPr/>
          <p:nvPr/>
        </p:nvSpPr>
        <p:spPr>
          <a:xfrm>
            <a:off x="7946980" y="639763"/>
            <a:ext cx="3646687" cy="809625"/>
          </a:xfrm>
          <a:prstGeom prst="flowChartMagneticDrum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fa-IR" sz="1600" b="1" dirty="0">
                <a:solidFill>
                  <a:schemeClr val="tx1"/>
                </a:solidFill>
                <a:cs typeface="B Titr" panose="00000700000000000000" pitchFamily="2" charset="-78"/>
              </a:rPr>
              <a:t>داده ها و اطلاعات منابع آب استان</a:t>
            </a:r>
            <a:endParaRPr lang="en-US" sz="1600" b="1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17" name="Flowchart: Direct Access Storage 16">
            <a:extLst>
              <a:ext uri="{FF2B5EF4-FFF2-40B4-BE49-F238E27FC236}">
                <a16:creationId xmlns:a16="http://schemas.microsoft.com/office/drawing/2014/main" id="{D2376469-5EDD-4E5E-BC70-499D7CB9BE51}"/>
              </a:ext>
            </a:extLst>
          </p:cNvPr>
          <p:cNvSpPr/>
          <p:nvPr/>
        </p:nvSpPr>
        <p:spPr>
          <a:xfrm>
            <a:off x="1622381" y="2252663"/>
            <a:ext cx="1825625" cy="838200"/>
          </a:xfrm>
          <a:prstGeom prst="flowChartMagneticDrum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fa-IR" sz="1600" b="1" dirty="0">
                <a:solidFill>
                  <a:schemeClr val="tx1"/>
                </a:solidFill>
                <a:cs typeface="B Titr" panose="00000700000000000000" pitchFamily="2" charset="-78"/>
              </a:rPr>
              <a:t>نياز آبی  گياهان</a:t>
            </a:r>
            <a:endParaRPr lang="en-US" sz="1600" b="1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18" name="Flowchart: Direct Access Storage 17">
            <a:extLst>
              <a:ext uri="{FF2B5EF4-FFF2-40B4-BE49-F238E27FC236}">
                <a16:creationId xmlns:a16="http://schemas.microsoft.com/office/drawing/2014/main" id="{6B2453F3-7A87-4A15-8DE3-452F8C6F37D9}"/>
              </a:ext>
            </a:extLst>
          </p:cNvPr>
          <p:cNvSpPr/>
          <p:nvPr/>
        </p:nvSpPr>
        <p:spPr>
          <a:xfrm>
            <a:off x="7946981" y="1651000"/>
            <a:ext cx="3646688" cy="836613"/>
          </a:xfrm>
          <a:prstGeom prst="flowChartMagneticDrum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fa-IR" sz="1600" b="1" dirty="0">
                <a:solidFill>
                  <a:schemeClr val="tx1"/>
                </a:solidFill>
                <a:cs typeface="B Titr" panose="00000700000000000000" pitchFamily="2" charset="-78"/>
              </a:rPr>
              <a:t>داده ها و اطلاعات  تقاضا در هر استان</a:t>
            </a:r>
            <a:endParaRPr lang="en-US" sz="1600" b="1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19" name="Flowchart: Direct Access Storage 18">
            <a:extLst>
              <a:ext uri="{FF2B5EF4-FFF2-40B4-BE49-F238E27FC236}">
                <a16:creationId xmlns:a16="http://schemas.microsoft.com/office/drawing/2014/main" id="{F539DDC0-9D04-4546-9FCD-F3CE104EB699}"/>
              </a:ext>
            </a:extLst>
          </p:cNvPr>
          <p:cNvSpPr/>
          <p:nvPr/>
        </p:nvSpPr>
        <p:spPr>
          <a:xfrm>
            <a:off x="7939361" y="2795023"/>
            <a:ext cx="3654308" cy="844550"/>
          </a:xfrm>
          <a:prstGeom prst="flowChartMagneticDrum">
            <a:avLst/>
          </a:prstGeom>
          <a:solidFill>
            <a:srgbClr val="F373E4"/>
          </a:solidFill>
          <a:ln>
            <a:solidFill>
              <a:srgbClr val="F37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1600" b="1" dirty="0">
                <a:solidFill>
                  <a:schemeClr val="tx1"/>
                </a:solidFill>
                <a:cs typeface="B Titr" panose="00000700000000000000" pitchFamily="2" charset="-78"/>
              </a:rPr>
              <a:t>داده ها و اطلاعات مزيت نسبی محصولات در هر استان</a:t>
            </a:r>
            <a:endParaRPr lang="en-US" sz="1600" b="1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75B8206-5A7A-476E-99AF-C5DADAFA492E}"/>
              </a:ext>
            </a:extLst>
          </p:cNvPr>
          <p:cNvSpPr/>
          <p:nvPr/>
        </p:nvSpPr>
        <p:spPr>
          <a:xfrm>
            <a:off x="4013156" y="4116972"/>
            <a:ext cx="1716405" cy="142225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مدل سازی چند هدفه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cxnSp>
        <p:nvCxnSpPr>
          <p:cNvPr id="21" name="Elbow Connector 22">
            <a:extLst>
              <a:ext uri="{FF2B5EF4-FFF2-40B4-BE49-F238E27FC236}">
                <a16:creationId xmlns:a16="http://schemas.microsoft.com/office/drawing/2014/main" id="{A215B49C-B2B8-4712-85E6-0CDDFE6D90E3}"/>
              </a:ext>
            </a:extLst>
          </p:cNvPr>
          <p:cNvCxnSpPr>
            <a:stCxn id="10" idx="4"/>
            <a:endCxn id="12" idx="2"/>
          </p:cNvCxnSpPr>
          <p:nvPr/>
        </p:nvCxnSpPr>
        <p:spPr>
          <a:xfrm>
            <a:off x="3448006" y="1008857"/>
            <a:ext cx="325459" cy="373062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Elbow Connector 24">
            <a:extLst>
              <a:ext uri="{FF2B5EF4-FFF2-40B4-BE49-F238E27FC236}">
                <a16:creationId xmlns:a16="http://schemas.microsoft.com/office/drawing/2014/main" id="{7B6C0B72-FAC9-445D-B9D5-E47D405A9B87}"/>
              </a:ext>
            </a:extLst>
          </p:cNvPr>
          <p:cNvCxnSpPr>
            <a:stCxn id="11" idx="4"/>
            <a:endCxn id="12" idx="2"/>
          </p:cNvCxnSpPr>
          <p:nvPr/>
        </p:nvCxnSpPr>
        <p:spPr>
          <a:xfrm flipV="1">
            <a:off x="3451181" y="1381919"/>
            <a:ext cx="322284" cy="424657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Elbow Connector 26">
            <a:extLst>
              <a:ext uri="{FF2B5EF4-FFF2-40B4-BE49-F238E27FC236}">
                <a16:creationId xmlns:a16="http://schemas.microsoft.com/office/drawing/2014/main" id="{F4B07363-FFEC-47A5-8B5A-202DEE6570F2}"/>
              </a:ext>
            </a:extLst>
          </p:cNvPr>
          <p:cNvCxnSpPr>
            <a:stCxn id="13" idx="1"/>
            <a:endCxn id="12" idx="6"/>
          </p:cNvCxnSpPr>
          <p:nvPr/>
        </p:nvCxnSpPr>
        <p:spPr>
          <a:xfrm rot="10800000">
            <a:off x="5297465" y="1381920"/>
            <a:ext cx="268266" cy="3969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B7AF739-7FF8-47A3-8234-60D4AE83E791}"/>
              </a:ext>
            </a:extLst>
          </p:cNvPr>
          <p:cNvSpPr/>
          <p:nvPr/>
        </p:nvSpPr>
        <p:spPr>
          <a:xfrm>
            <a:off x="5737181" y="2366381"/>
            <a:ext cx="1524000" cy="6096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داده ها و اطلاعات استان</a:t>
            </a:r>
            <a:endParaRPr lang="en-US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cxnSp>
        <p:nvCxnSpPr>
          <p:cNvPr id="25" name="Elbow Connector 34">
            <a:extLst>
              <a:ext uri="{FF2B5EF4-FFF2-40B4-BE49-F238E27FC236}">
                <a16:creationId xmlns:a16="http://schemas.microsoft.com/office/drawing/2014/main" id="{B78795E5-FA9D-4808-9340-8037977B1E34}"/>
              </a:ext>
            </a:extLst>
          </p:cNvPr>
          <p:cNvCxnSpPr>
            <a:cxnSpLocks/>
            <a:stCxn id="16" idx="1"/>
            <a:endCxn id="24" idx="3"/>
          </p:cNvCxnSpPr>
          <p:nvPr/>
        </p:nvCxnSpPr>
        <p:spPr>
          <a:xfrm rot="10800000" flipV="1">
            <a:off x="7261182" y="1044576"/>
            <a:ext cx="685799" cy="162660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Elbow Connector 36">
            <a:extLst>
              <a:ext uri="{FF2B5EF4-FFF2-40B4-BE49-F238E27FC236}">
                <a16:creationId xmlns:a16="http://schemas.microsoft.com/office/drawing/2014/main" id="{FD45E4ED-C666-47BC-BD56-1BD05A7F3AD0}"/>
              </a:ext>
            </a:extLst>
          </p:cNvPr>
          <p:cNvCxnSpPr>
            <a:cxnSpLocks/>
            <a:stCxn id="18" idx="1"/>
          </p:cNvCxnSpPr>
          <p:nvPr/>
        </p:nvCxnSpPr>
        <p:spPr>
          <a:xfrm rot="10800000" flipV="1">
            <a:off x="7261181" y="2069307"/>
            <a:ext cx="685800" cy="60245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Elbow Connector 40">
            <a:extLst>
              <a:ext uri="{FF2B5EF4-FFF2-40B4-BE49-F238E27FC236}">
                <a16:creationId xmlns:a16="http://schemas.microsoft.com/office/drawing/2014/main" id="{0E68A272-08FF-46D6-9193-BE548476A401}"/>
              </a:ext>
            </a:extLst>
          </p:cNvPr>
          <p:cNvCxnSpPr>
            <a:cxnSpLocks/>
            <a:stCxn id="19" idx="1"/>
            <a:endCxn id="24" idx="3"/>
          </p:cNvCxnSpPr>
          <p:nvPr/>
        </p:nvCxnSpPr>
        <p:spPr>
          <a:xfrm rot="10800000">
            <a:off x="7261181" y="2671182"/>
            <a:ext cx="678180" cy="54611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170EE8-5F6B-455B-A77E-D3F5F18CB95A}"/>
              </a:ext>
            </a:extLst>
          </p:cNvPr>
          <p:cNvCxnSpPr>
            <a:cxnSpLocks/>
          </p:cNvCxnSpPr>
          <p:nvPr/>
        </p:nvCxnSpPr>
        <p:spPr>
          <a:xfrm>
            <a:off x="5832520" y="4832432"/>
            <a:ext cx="793639" cy="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Flowchart: Punched Tape 28">
            <a:extLst>
              <a:ext uri="{FF2B5EF4-FFF2-40B4-BE49-F238E27FC236}">
                <a16:creationId xmlns:a16="http://schemas.microsoft.com/office/drawing/2014/main" id="{F59D2826-7EE0-43DC-9AEF-252A0A7949E3}"/>
              </a:ext>
            </a:extLst>
          </p:cNvPr>
          <p:cNvSpPr/>
          <p:nvPr/>
        </p:nvSpPr>
        <p:spPr>
          <a:xfrm>
            <a:off x="3613106" y="2218780"/>
            <a:ext cx="1809750" cy="936271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anose="00000700000000000000" pitchFamily="2" charset="-78"/>
              </a:rPr>
              <a:t>الگوی</a:t>
            </a:r>
          </a:p>
          <a:p>
            <a:pPr algn="ctr">
              <a:defRPr/>
            </a:pPr>
            <a:r>
              <a:rPr lang="fa-IR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anose="00000700000000000000" pitchFamily="2" charset="-78"/>
              </a:rPr>
              <a:t> اولیه کشت </a:t>
            </a:r>
            <a:endParaRPr lang="en-US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B Titr" panose="00000700000000000000" pitchFamily="2" charset="-78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8C9BED2-6F6F-4058-A2D4-0BF87FF70345}"/>
              </a:ext>
            </a:extLst>
          </p:cNvPr>
          <p:cNvCxnSpPr>
            <a:cxnSpLocks/>
            <a:stCxn id="12" idx="4"/>
            <a:endCxn id="29" idx="0"/>
          </p:cNvCxnSpPr>
          <p:nvPr/>
        </p:nvCxnSpPr>
        <p:spPr>
          <a:xfrm flipH="1">
            <a:off x="4517981" y="2069306"/>
            <a:ext cx="17484" cy="2431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F1C945D-E3C9-4838-9D58-3364D107099C}"/>
              </a:ext>
            </a:extLst>
          </p:cNvPr>
          <p:cNvCxnSpPr>
            <a:cxnSpLocks/>
            <a:stCxn id="17" idx="4"/>
            <a:endCxn id="29" idx="1"/>
          </p:cNvCxnSpPr>
          <p:nvPr/>
        </p:nvCxnSpPr>
        <p:spPr>
          <a:xfrm>
            <a:off x="3448006" y="2671763"/>
            <a:ext cx="165100" cy="15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223181-4932-4118-994E-78044414CB00}"/>
              </a:ext>
            </a:extLst>
          </p:cNvPr>
          <p:cNvCxnSpPr>
            <a:cxnSpLocks/>
          </p:cNvCxnSpPr>
          <p:nvPr/>
        </p:nvCxnSpPr>
        <p:spPr>
          <a:xfrm flipH="1" flipV="1">
            <a:off x="5415236" y="2719085"/>
            <a:ext cx="314325" cy="139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Diamond 32">
            <a:extLst>
              <a:ext uri="{FF2B5EF4-FFF2-40B4-BE49-F238E27FC236}">
                <a16:creationId xmlns:a16="http://schemas.microsoft.com/office/drawing/2014/main" id="{C4672BCD-A86C-4297-9833-E233890DA6AD}"/>
              </a:ext>
            </a:extLst>
          </p:cNvPr>
          <p:cNvSpPr/>
          <p:nvPr/>
        </p:nvSpPr>
        <p:spPr>
          <a:xfrm>
            <a:off x="9760801" y="4293122"/>
            <a:ext cx="2209800" cy="1251521"/>
          </a:xfrm>
          <a:prstGeom prst="diamond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a-IR" dirty="0">
                <a:cs typeface="B Titr" panose="00000700000000000000" pitchFamily="2" charset="-78"/>
              </a:rPr>
              <a:t>واسنجی نتايج </a:t>
            </a:r>
            <a:endParaRPr lang="en-US" dirty="0">
              <a:cs typeface="B Titr" panose="00000700000000000000" pitchFamily="2" charset="-78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7799530-D518-475D-BD6E-21113473E0AD}"/>
              </a:ext>
            </a:extLst>
          </p:cNvPr>
          <p:cNvCxnSpPr>
            <a:cxnSpLocks/>
          </p:cNvCxnSpPr>
          <p:nvPr/>
        </p:nvCxnSpPr>
        <p:spPr>
          <a:xfrm>
            <a:off x="8828344" y="4927006"/>
            <a:ext cx="838079" cy="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Elbow Connector 64">
            <a:extLst>
              <a:ext uri="{FF2B5EF4-FFF2-40B4-BE49-F238E27FC236}">
                <a16:creationId xmlns:a16="http://schemas.microsoft.com/office/drawing/2014/main" id="{A1E70518-33B1-4981-B97D-37DFA9E54893}"/>
              </a:ext>
            </a:extLst>
          </p:cNvPr>
          <p:cNvCxnSpPr>
            <a:cxnSpLocks/>
          </p:cNvCxnSpPr>
          <p:nvPr/>
        </p:nvCxnSpPr>
        <p:spPr>
          <a:xfrm>
            <a:off x="3238077" y="4927006"/>
            <a:ext cx="769526" cy="3005"/>
          </a:xfrm>
          <a:prstGeom prst="bentConnector3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56D4ED2-6367-40B4-BB48-17B8CF331E8C}"/>
              </a:ext>
            </a:extLst>
          </p:cNvPr>
          <p:cNvSpPr txBox="1"/>
          <p:nvPr/>
        </p:nvSpPr>
        <p:spPr>
          <a:xfrm>
            <a:off x="217170" y="3254532"/>
            <a:ext cx="2969428" cy="28623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000" dirty="0">
                <a:cs typeface="B Titr" panose="00000700000000000000" pitchFamily="2" charset="-78"/>
              </a:rPr>
              <a:t>سرانه و الگوی مصرف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000" dirty="0">
                <a:cs typeface="B Titr" panose="00000700000000000000" pitchFamily="2" charset="-78"/>
              </a:rPr>
              <a:t>ضریب خودکفایی محصولات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000" dirty="0">
                <a:cs typeface="B Titr" panose="00000700000000000000" pitchFamily="2" charset="-78"/>
              </a:rPr>
              <a:t>تخصیص آب و زمين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000" dirty="0">
                <a:cs typeface="B Titr" panose="00000700000000000000" pitchFamily="2" charset="-78"/>
              </a:rPr>
              <a:t>اشتغال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000" dirty="0">
                <a:cs typeface="B Titr" panose="00000700000000000000" pitchFamily="2" charset="-78"/>
              </a:rPr>
              <a:t>درآمد نا خالص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000" dirty="0">
                <a:cs typeface="B Titr" panose="00000700000000000000" pitchFamily="2" charset="-78"/>
              </a:rPr>
              <a:t>صادرات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000" dirty="0">
                <a:cs typeface="B Titr" panose="00000700000000000000" pitchFamily="2" charset="-78"/>
              </a:rPr>
              <a:t>راهبردهای ملی و منطقه ای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000" dirty="0">
                <a:cs typeface="B Titr" panose="00000700000000000000" pitchFamily="2" charset="-78"/>
              </a:rPr>
              <a:t>قطب های تولید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000" dirty="0">
                <a:cs typeface="B Titr" panose="00000700000000000000" pitchFamily="2" charset="-78"/>
              </a:rPr>
              <a:t>شاخص های امنیت غذایی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FCF3CD7-A150-4A50-9C36-B09CCC2737CF}"/>
              </a:ext>
            </a:extLst>
          </p:cNvPr>
          <p:cNvCxnSpPr>
            <a:cxnSpLocks/>
          </p:cNvCxnSpPr>
          <p:nvPr/>
        </p:nvCxnSpPr>
        <p:spPr>
          <a:xfrm flipH="1">
            <a:off x="4620000" y="3254532"/>
            <a:ext cx="1" cy="7033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D645F62C-F17C-4721-85ED-B36E481CE117}"/>
              </a:ext>
            </a:extLst>
          </p:cNvPr>
          <p:cNvCxnSpPr>
            <a:cxnSpLocks/>
            <a:stCxn id="33" idx="2"/>
            <a:endCxn id="20" idx="4"/>
          </p:cNvCxnSpPr>
          <p:nvPr/>
        </p:nvCxnSpPr>
        <p:spPr>
          <a:xfrm rot="5400000" flipH="1">
            <a:off x="7865823" y="2544766"/>
            <a:ext cx="5413" cy="5994342"/>
          </a:xfrm>
          <a:prstGeom prst="bentConnector3">
            <a:avLst>
              <a:gd name="adj1" fmla="val -15602291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4717A157-3C93-4015-BED5-E5590820B6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71"/>
          <a:stretch/>
        </p:blipFill>
        <p:spPr>
          <a:xfrm>
            <a:off x="5422855" y="3101710"/>
            <a:ext cx="1508377" cy="1350539"/>
          </a:xfrm>
          <a:prstGeom prst="ellipse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3976FE0-4314-4726-AFE5-50C97DBC0DBB}"/>
              </a:ext>
            </a:extLst>
          </p:cNvPr>
          <p:cNvCxnSpPr>
            <a:cxnSpLocks/>
          </p:cNvCxnSpPr>
          <p:nvPr/>
        </p:nvCxnSpPr>
        <p:spPr>
          <a:xfrm flipH="1">
            <a:off x="5069588" y="3791915"/>
            <a:ext cx="295245" cy="3101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D27F3C7-69F1-41ED-9F99-AC6DC66A2202}"/>
              </a:ext>
            </a:extLst>
          </p:cNvPr>
          <p:cNvGrpSpPr/>
          <p:nvPr/>
        </p:nvGrpSpPr>
        <p:grpSpPr>
          <a:xfrm>
            <a:off x="9666423" y="68815"/>
            <a:ext cx="3009900" cy="1244541"/>
            <a:chOff x="9307830" y="119204"/>
            <a:chExt cx="3009900" cy="124454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D53647E-BB4F-4F3B-9C2B-5C1F0F647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0484" y="119204"/>
              <a:ext cx="844592" cy="87520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F9C3BDB-FF85-4802-B12E-5296EBBEAAF0}"/>
                </a:ext>
              </a:extLst>
            </p:cNvPr>
            <p:cNvSpPr txBox="1"/>
            <p:nvPr/>
          </p:nvSpPr>
          <p:spPr>
            <a:xfrm>
              <a:off x="9307830" y="994413"/>
              <a:ext cx="300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dirty="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936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5" t="82347" r="2120" b="14364"/>
          <a:stretch/>
        </p:blipFill>
        <p:spPr>
          <a:xfrm>
            <a:off x="-30480" y="6305292"/>
            <a:ext cx="12283440" cy="552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4980" y="6473567"/>
            <a:ext cx="2743200" cy="365125"/>
          </a:xfrm>
        </p:spPr>
        <p:txBody>
          <a:bodyPr/>
          <a:lstStyle/>
          <a:p>
            <a:fld id="{EB77368A-7742-41A0-BF83-BE1375084C69}" type="slidenum">
              <a:rPr lang="en-US" sz="2800" b="1" smtClean="0">
                <a:solidFill>
                  <a:schemeClr val="bg1"/>
                </a:solidFill>
                <a:cs typeface="B Tir" panose="00000400000000000000" pitchFamily="2" charset="-78"/>
              </a:rPr>
              <a:t>6</a:t>
            </a:fld>
            <a:endParaRPr lang="en-US" sz="2800" b="1" dirty="0">
              <a:solidFill>
                <a:schemeClr val="bg1"/>
              </a:solidFill>
              <a:cs typeface="B Tir" panose="00000400000000000000" pitchFamily="2" charset="-78"/>
            </a:endParaRPr>
          </a:p>
        </p:txBody>
      </p:sp>
      <p:pic>
        <p:nvPicPr>
          <p:cNvPr id="9" name="Picture 2" descr="فایل لایه باز پرچم ایران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135020"/>
            <a:ext cx="2816225" cy="1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B3D3E-222C-40CE-AD23-14A477234CD2}"/>
              </a:ext>
            </a:extLst>
          </p:cNvPr>
          <p:cNvGrpSpPr/>
          <p:nvPr/>
        </p:nvGrpSpPr>
        <p:grpSpPr>
          <a:xfrm>
            <a:off x="9666423" y="56819"/>
            <a:ext cx="3009900" cy="1244541"/>
            <a:chOff x="9307830" y="119204"/>
            <a:chExt cx="3009900" cy="12445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93D56-C6F5-4B46-9C87-70EB9EA0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0484" y="119204"/>
              <a:ext cx="844592" cy="8752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FE3935-5B92-4907-9D4A-68CDFE909662}"/>
                </a:ext>
              </a:extLst>
            </p:cNvPr>
            <p:cNvSpPr txBox="1"/>
            <p:nvPr/>
          </p:nvSpPr>
          <p:spPr>
            <a:xfrm>
              <a:off x="9307830" y="994413"/>
              <a:ext cx="300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dirty="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97D2AA4B-B65E-4EB9-BC4F-F98ABAC098AD}"/>
              </a:ext>
            </a:extLst>
          </p:cNvPr>
          <p:cNvSpPr txBox="1">
            <a:spLocks/>
          </p:cNvSpPr>
          <p:nvPr/>
        </p:nvSpPr>
        <p:spPr>
          <a:xfrm>
            <a:off x="1438420" y="-210972"/>
            <a:ext cx="977501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fa-IR" sz="3200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مهمترین رويکردها و ويژگی های ناظر بر تدوین الگوی کشت </a:t>
            </a:r>
            <a:endParaRPr lang="en-US" sz="3200" dirty="0">
              <a:solidFill>
                <a:schemeClr val="accent6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AEFD0C3-0505-4043-839A-743B3C463424}"/>
              </a:ext>
            </a:extLst>
          </p:cNvPr>
          <p:cNvSpPr/>
          <p:nvPr/>
        </p:nvSpPr>
        <p:spPr>
          <a:xfrm>
            <a:off x="320495" y="1323488"/>
            <a:ext cx="11103244" cy="467952"/>
          </a:xfrm>
          <a:custGeom>
            <a:avLst/>
            <a:gdLst>
              <a:gd name="connsiteX0" fmla="*/ 0 w 5889853"/>
              <a:gd name="connsiteY0" fmla="*/ 0 h 467950"/>
              <a:gd name="connsiteX1" fmla="*/ 5655878 w 5889853"/>
              <a:gd name="connsiteY1" fmla="*/ 0 h 467950"/>
              <a:gd name="connsiteX2" fmla="*/ 5889853 w 5889853"/>
              <a:gd name="connsiteY2" fmla="*/ 233975 h 467950"/>
              <a:gd name="connsiteX3" fmla="*/ 5655878 w 5889853"/>
              <a:gd name="connsiteY3" fmla="*/ 467950 h 467950"/>
              <a:gd name="connsiteX4" fmla="*/ 0 w 5889853"/>
              <a:gd name="connsiteY4" fmla="*/ 467950 h 467950"/>
              <a:gd name="connsiteX5" fmla="*/ 0 w 5889853"/>
              <a:gd name="connsiteY5" fmla="*/ 0 h 46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853" h="467950">
                <a:moveTo>
                  <a:pt x="5889853" y="467949"/>
                </a:moveTo>
                <a:lnTo>
                  <a:pt x="233975" y="467949"/>
                </a:lnTo>
                <a:lnTo>
                  <a:pt x="0" y="233975"/>
                </a:lnTo>
                <a:lnTo>
                  <a:pt x="233975" y="1"/>
                </a:lnTo>
                <a:lnTo>
                  <a:pt x="5889853" y="1"/>
                </a:lnTo>
                <a:lnTo>
                  <a:pt x="5889853" y="4679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340" tIns="53341" rIns="99568" bIns="53340" numCol="1" spcCol="1270" anchor="ctr" anchorCtr="0">
            <a:noAutofit/>
          </a:bodyPr>
          <a:lstStyle/>
          <a:p>
            <a:pPr marL="0" lvl="0" indent="0" algn="ctr" defTabSz="6223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کاهش آب مصرفی خالص و ناخالص</a:t>
            </a:r>
            <a:endParaRPr lang="en-US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68049AD-0E15-4F54-9341-7D9CC965F4AD}"/>
              </a:ext>
            </a:extLst>
          </p:cNvPr>
          <p:cNvSpPr/>
          <p:nvPr/>
        </p:nvSpPr>
        <p:spPr>
          <a:xfrm>
            <a:off x="320495" y="1892802"/>
            <a:ext cx="11103244" cy="467952"/>
          </a:xfrm>
          <a:custGeom>
            <a:avLst/>
            <a:gdLst>
              <a:gd name="connsiteX0" fmla="*/ 0 w 5889853"/>
              <a:gd name="connsiteY0" fmla="*/ 0 h 467950"/>
              <a:gd name="connsiteX1" fmla="*/ 5655878 w 5889853"/>
              <a:gd name="connsiteY1" fmla="*/ 0 h 467950"/>
              <a:gd name="connsiteX2" fmla="*/ 5889853 w 5889853"/>
              <a:gd name="connsiteY2" fmla="*/ 233975 h 467950"/>
              <a:gd name="connsiteX3" fmla="*/ 5655878 w 5889853"/>
              <a:gd name="connsiteY3" fmla="*/ 467950 h 467950"/>
              <a:gd name="connsiteX4" fmla="*/ 0 w 5889853"/>
              <a:gd name="connsiteY4" fmla="*/ 467950 h 467950"/>
              <a:gd name="connsiteX5" fmla="*/ 0 w 5889853"/>
              <a:gd name="connsiteY5" fmla="*/ 0 h 46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853" h="467950">
                <a:moveTo>
                  <a:pt x="5889853" y="467949"/>
                </a:moveTo>
                <a:lnTo>
                  <a:pt x="233975" y="467949"/>
                </a:lnTo>
                <a:lnTo>
                  <a:pt x="0" y="233975"/>
                </a:lnTo>
                <a:lnTo>
                  <a:pt x="233975" y="1"/>
                </a:lnTo>
                <a:lnTo>
                  <a:pt x="5889853" y="1"/>
                </a:lnTo>
                <a:lnTo>
                  <a:pt x="5889853" y="467949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340" tIns="53341" rIns="99568" bIns="53341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fa-IR" sz="2800" b="1" kern="1200" dirty="0">
                <a:solidFill>
                  <a:schemeClr val="bg1"/>
                </a:solidFill>
                <a:cs typeface="B Mitra" panose="00000400000000000000" pitchFamily="2" charset="-78"/>
              </a:rPr>
              <a:t>حفظ و ارتقای تولید با الگوی مصرف فعلی</a:t>
            </a:r>
            <a:endParaRPr lang="en-US" sz="2800" b="1" kern="1200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15A339D-4D1E-44E8-8371-0A4D84F52008}"/>
              </a:ext>
            </a:extLst>
          </p:cNvPr>
          <p:cNvSpPr/>
          <p:nvPr/>
        </p:nvSpPr>
        <p:spPr>
          <a:xfrm>
            <a:off x="320495" y="2440279"/>
            <a:ext cx="11103244" cy="467951"/>
          </a:xfrm>
          <a:custGeom>
            <a:avLst/>
            <a:gdLst>
              <a:gd name="connsiteX0" fmla="*/ 0 w 5889853"/>
              <a:gd name="connsiteY0" fmla="*/ 0 h 467950"/>
              <a:gd name="connsiteX1" fmla="*/ 5655878 w 5889853"/>
              <a:gd name="connsiteY1" fmla="*/ 0 h 467950"/>
              <a:gd name="connsiteX2" fmla="*/ 5889853 w 5889853"/>
              <a:gd name="connsiteY2" fmla="*/ 233975 h 467950"/>
              <a:gd name="connsiteX3" fmla="*/ 5655878 w 5889853"/>
              <a:gd name="connsiteY3" fmla="*/ 467950 h 467950"/>
              <a:gd name="connsiteX4" fmla="*/ 0 w 5889853"/>
              <a:gd name="connsiteY4" fmla="*/ 467950 h 467950"/>
              <a:gd name="connsiteX5" fmla="*/ 0 w 5889853"/>
              <a:gd name="connsiteY5" fmla="*/ 0 h 46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853" h="467950">
                <a:moveTo>
                  <a:pt x="5889853" y="467949"/>
                </a:moveTo>
                <a:lnTo>
                  <a:pt x="233975" y="467949"/>
                </a:lnTo>
                <a:lnTo>
                  <a:pt x="0" y="233975"/>
                </a:lnTo>
                <a:lnTo>
                  <a:pt x="233975" y="1"/>
                </a:lnTo>
                <a:lnTo>
                  <a:pt x="5889853" y="1"/>
                </a:lnTo>
                <a:lnTo>
                  <a:pt x="5889853" y="4679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340" tIns="53341" rIns="99568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bg1"/>
                </a:solidFill>
                <a:cs typeface="B Mitra" panose="00000400000000000000" pitchFamily="2" charset="-78"/>
              </a:rPr>
              <a:t>صرفه جوئی ارزی</a:t>
            </a:r>
            <a:endParaRPr lang="en-US" sz="2800" b="1" kern="1200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9F59440-F2CE-48EC-8808-78B61DAA7012}"/>
              </a:ext>
            </a:extLst>
          </p:cNvPr>
          <p:cNvSpPr/>
          <p:nvPr/>
        </p:nvSpPr>
        <p:spPr>
          <a:xfrm>
            <a:off x="320495" y="3011821"/>
            <a:ext cx="11103244" cy="467951"/>
          </a:xfrm>
          <a:custGeom>
            <a:avLst/>
            <a:gdLst>
              <a:gd name="connsiteX0" fmla="*/ 0 w 5889853"/>
              <a:gd name="connsiteY0" fmla="*/ 0 h 467950"/>
              <a:gd name="connsiteX1" fmla="*/ 5655878 w 5889853"/>
              <a:gd name="connsiteY1" fmla="*/ 0 h 467950"/>
              <a:gd name="connsiteX2" fmla="*/ 5889853 w 5889853"/>
              <a:gd name="connsiteY2" fmla="*/ 233975 h 467950"/>
              <a:gd name="connsiteX3" fmla="*/ 5655878 w 5889853"/>
              <a:gd name="connsiteY3" fmla="*/ 467950 h 467950"/>
              <a:gd name="connsiteX4" fmla="*/ 0 w 5889853"/>
              <a:gd name="connsiteY4" fmla="*/ 467950 h 467950"/>
              <a:gd name="connsiteX5" fmla="*/ 0 w 5889853"/>
              <a:gd name="connsiteY5" fmla="*/ 0 h 46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853" h="467950">
                <a:moveTo>
                  <a:pt x="5889853" y="467949"/>
                </a:moveTo>
                <a:lnTo>
                  <a:pt x="233975" y="467949"/>
                </a:lnTo>
                <a:lnTo>
                  <a:pt x="0" y="233975"/>
                </a:lnTo>
                <a:lnTo>
                  <a:pt x="233975" y="1"/>
                </a:lnTo>
                <a:lnTo>
                  <a:pt x="5889853" y="1"/>
                </a:lnTo>
                <a:lnTo>
                  <a:pt x="5889853" y="4679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340" tIns="53341" rIns="99568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800" b="1" dirty="0">
                <a:solidFill>
                  <a:schemeClr val="bg1"/>
                </a:solidFill>
                <a:cs typeface="B Mitra" panose="00000400000000000000" pitchFamily="2" charset="-78"/>
              </a:rPr>
              <a:t>افزايش ضريب نفود دانش با ارتقاء عملکرد در هکتار</a:t>
            </a:r>
            <a:r>
              <a:rPr lang="fa-IR" sz="2800" b="1" dirty="0">
                <a:solidFill>
                  <a:schemeClr val="bg1"/>
                </a:solidFill>
                <a:cs typeface="B Mitra" panose="00000400000000000000" pitchFamily="2" charset="-78"/>
              </a:rPr>
              <a:t> و کاهش ضايعات</a:t>
            </a:r>
            <a:r>
              <a:rPr lang="ar-SA" sz="2800" b="1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endParaRPr lang="en-US" sz="2800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ABC0520-9AF0-493A-AB86-3D09FF15D324}"/>
              </a:ext>
            </a:extLst>
          </p:cNvPr>
          <p:cNvSpPr/>
          <p:nvPr/>
        </p:nvSpPr>
        <p:spPr>
          <a:xfrm>
            <a:off x="320495" y="3583363"/>
            <a:ext cx="11103244" cy="467951"/>
          </a:xfrm>
          <a:custGeom>
            <a:avLst/>
            <a:gdLst>
              <a:gd name="connsiteX0" fmla="*/ 0 w 5889853"/>
              <a:gd name="connsiteY0" fmla="*/ 0 h 467950"/>
              <a:gd name="connsiteX1" fmla="*/ 5655878 w 5889853"/>
              <a:gd name="connsiteY1" fmla="*/ 0 h 467950"/>
              <a:gd name="connsiteX2" fmla="*/ 5889853 w 5889853"/>
              <a:gd name="connsiteY2" fmla="*/ 233975 h 467950"/>
              <a:gd name="connsiteX3" fmla="*/ 5655878 w 5889853"/>
              <a:gd name="connsiteY3" fmla="*/ 467950 h 467950"/>
              <a:gd name="connsiteX4" fmla="*/ 0 w 5889853"/>
              <a:gd name="connsiteY4" fmla="*/ 467950 h 467950"/>
              <a:gd name="connsiteX5" fmla="*/ 0 w 5889853"/>
              <a:gd name="connsiteY5" fmla="*/ 0 h 46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853" h="467950">
                <a:moveTo>
                  <a:pt x="5889853" y="467949"/>
                </a:moveTo>
                <a:lnTo>
                  <a:pt x="233975" y="467949"/>
                </a:lnTo>
                <a:lnTo>
                  <a:pt x="0" y="233975"/>
                </a:lnTo>
                <a:lnTo>
                  <a:pt x="233975" y="1"/>
                </a:lnTo>
                <a:lnTo>
                  <a:pt x="5889853" y="1"/>
                </a:lnTo>
                <a:lnTo>
                  <a:pt x="5889853" y="4679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340" tIns="53341" rIns="99568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bg1"/>
                </a:solidFill>
                <a:cs typeface="B Mitra" panose="00000400000000000000" pitchFamily="2" charset="-78"/>
              </a:rPr>
              <a:t>حفظ و ارتقای شاخص های اقتصادی و تجاری ملی و بهره برداران</a:t>
            </a:r>
            <a:endParaRPr lang="en-US" sz="2800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4105C5C-F302-4E6A-91B8-B3406A6C9072}"/>
              </a:ext>
            </a:extLst>
          </p:cNvPr>
          <p:cNvSpPr/>
          <p:nvPr/>
        </p:nvSpPr>
        <p:spPr>
          <a:xfrm>
            <a:off x="320495" y="4154904"/>
            <a:ext cx="11103244" cy="467951"/>
          </a:xfrm>
          <a:custGeom>
            <a:avLst/>
            <a:gdLst>
              <a:gd name="connsiteX0" fmla="*/ 0 w 5889853"/>
              <a:gd name="connsiteY0" fmla="*/ 0 h 467950"/>
              <a:gd name="connsiteX1" fmla="*/ 5655878 w 5889853"/>
              <a:gd name="connsiteY1" fmla="*/ 0 h 467950"/>
              <a:gd name="connsiteX2" fmla="*/ 5889853 w 5889853"/>
              <a:gd name="connsiteY2" fmla="*/ 233975 h 467950"/>
              <a:gd name="connsiteX3" fmla="*/ 5655878 w 5889853"/>
              <a:gd name="connsiteY3" fmla="*/ 467950 h 467950"/>
              <a:gd name="connsiteX4" fmla="*/ 0 w 5889853"/>
              <a:gd name="connsiteY4" fmla="*/ 467950 h 467950"/>
              <a:gd name="connsiteX5" fmla="*/ 0 w 5889853"/>
              <a:gd name="connsiteY5" fmla="*/ 0 h 46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853" h="467950">
                <a:moveTo>
                  <a:pt x="5889853" y="467949"/>
                </a:moveTo>
                <a:lnTo>
                  <a:pt x="233975" y="467949"/>
                </a:lnTo>
                <a:lnTo>
                  <a:pt x="0" y="233975"/>
                </a:lnTo>
                <a:lnTo>
                  <a:pt x="233975" y="1"/>
                </a:lnTo>
                <a:lnTo>
                  <a:pt x="5889853" y="1"/>
                </a:lnTo>
                <a:lnTo>
                  <a:pt x="5889853" y="4679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340" tIns="53341" rIns="99568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ar-SA" sz="2800" b="1" kern="1200" dirty="0">
                <a:solidFill>
                  <a:schemeClr val="bg1"/>
                </a:solidFill>
                <a:cs typeface="B Mitra" panose="00000400000000000000" pitchFamily="2" charset="-78"/>
              </a:rPr>
              <a:t>توسعه کشت در ديم زارها</a:t>
            </a:r>
            <a:r>
              <a:rPr lang="fa-IR" sz="2800" b="1" kern="1200" dirty="0">
                <a:solidFill>
                  <a:schemeClr val="bg1"/>
                </a:solidFill>
                <a:cs typeface="B Mitra" panose="00000400000000000000" pitchFamily="2" charset="-78"/>
              </a:rPr>
              <a:t>ی کم بازده</a:t>
            </a:r>
            <a:endParaRPr lang="en-US" sz="2800" b="1" kern="1200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2A517E4-8E22-4628-9113-CE0A147ADA68}"/>
              </a:ext>
            </a:extLst>
          </p:cNvPr>
          <p:cNvSpPr/>
          <p:nvPr/>
        </p:nvSpPr>
        <p:spPr>
          <a:xfrm>
            <a:off x="320495" y="4729670"/>
            <a:ext cx="11103246" cy="467951"/>
          </a:xfrm>
          <a:custGeom>
            <a:avLst/>
            <a:gdLst>
              <a:gd name="connsiteX0" fmla="*/ 0 w 5889853"/>
              <a:gd name="connsiteY0" fmla="*/ 0 h 467950"/>
              <a:gd name="connsiteX1" fmla="*/ 5655878 w 5889853"/>
              <a:gd name="connsiteY1" fmla="*/ 0 h 467950"/>
              <a:gd name="connsiteX2" fmla="*/ 5889853 w 5889853"/>
              <a:gd name="connsiteY2" fmla="*/ 233975 h 467950"/>
              <a:gd name="connsiteX3" fmla="*/ 5655878 w 5889853"/>
              <a:gd name="connsiteY3" fmla="*/ 467950 h 467950"/>
              <a:gd name="connsiteX4" fmla="*/ 0 w 5889853"/>
              <a:gd name="connsiteY4" fmla="*/ 467950 h 467950"/>
              <a:gd name="connsiteX5" fmla="*/ 0 w 5889853"/>
              <a:gd name="connsiteY5" fmla="*/ 0 h 46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853" h="467950">
                <a:moveTo>
                  <a:pt x="5889853" y="467949"/>
                </a:moveTo>
                <a:lnTo>
                  <a:pt x="233975" y="467949"/>
                </a:lnTo>
                <a:lnTo>
                  <a:pt x="0" y="233975"/>
                </a:lnTo>
                <a:lnTo>
                  <a:pt x="233975" y="1"/>
                </a:lnTo>
                <a:lnTo>
                  <a:pt x="5889853" y="1"/>
                </a:lnTo>
                <a:lnTo>
                  <a:pt x="5889853" y="4679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340" tIns="53341" rIns="99569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bg1"/>
                </a:solidFill>
                <a:cs typeface="B Mitra" panose="00000400000000000000" pitchFamily="2" charset="-78"/>
              </a:rPr>
              <a:t>توسعه کشت گیاهان علوفه ای کم آب بر</a:t>
            </a:r>
            <a:endParaRPr lang="en-US" sz="2800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B3C3F48-182E-4F9F-90B2-35ECC3FEA685}"/>
              </a:ext>
            </a:extLst>
          </p:cNvPr>
          <p:cNvSpPr/>
          <p:nvPr/>
        </p:nvSpPr>
        <p:spPr>
          <a:xfrm>
            <a:off x="320495" y="5303735"/>
            <a:ext cx="11103244" cy="467951"/>
          </a:xfrm>
          <a:custGeom>
            <a:avLst/>
            <a:gdLst>
              <a:gd name="connsiteX0" fmla="*/ 0 w 5889853"/>
              <a:gd name="connsiteY0" fmla="*/ 0 h 467950"/>
              <a:gd name="connsiteX1" fmla="*/ 5655878 w 5889853"/>
              <a:gd name="connsiteY1" fmla="*/ 0 h 467950"/>
              <a:gd name="connsiteX2" fmla="*/ 5889853 w 5889853"/>
              <a:gd name="connsiteY2" fmla="*/ 233975 h 467950"/>
              <a:gd name="connsiteX3" fmla="*/ 5655878 w 5889853"/>
              <a:gd name="connsiteY3" fmla="*/ 467950 h 467950"/>
              <a:gd name="connsiteX4" fmla="*/ 0 w 5889853"/>
              <a:gd name="connsiteY4" fmla="*/ 467950 h 467950"/>
              <a:gd name="connsiteX5" fmla="*/ 0 w 5889853"/>
              <a:gd name="connsiteY5" fmla="*/ 0 h 46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853" h="467950">
                <a:moveTo>
                  <a:pt x="5889853" y="467949"/>
                </a:moveTo>
                <a:lnTo>
                  <a:pt x="233975" y="467949"/>
                </a:lnTo>
                <a:lnTo>
                  <a:pt x="0" y="233975"/>
                </a:lnTo>
                <a:lnTo>
                  <a:pt x="233975" y="1"/>
                </a:lnTo>
                <a:lnTo>
                  <a:pt x="5889853" y="1"/>
                </a:lnTo>
                <a:lnTo>
                  <a:pt x="5889853" y="46794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340" tIns="53341" rIns="99568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800" b="1" dirty="0">
                <a:solidFill>
                  <a:schemeClr val="bg1"/>
                </a:solidFill>
                <a:cs typeface="B Mitra" panose="00000400000000000000" pitchFamily="2" charset="-78"/>
              </a:rPr>
              <a:t>توسعه کشت دانه‏های روغنی</a:t>
            </a:r>
            <a:endParaRPr lang="en-US" sz="2800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8226F67-50B2-E5A7-37C2-09F4874561B3}"/>
              </a:ext>
            </a:extLst>
          </p:cNvPr>
          <p:cNvSpPr/>
          <p:nvPr/>
        </p:nvSpPr>
        <p:spPr>
          <a:xfrm>
            <a:off x="320495" y="5837341"/>
            <a:ext cx="11103244" cy="467951"/>
          </a:xfrm>
          <a:custGeom>
            <a:avLst/>
            <a:gdLst>
              <a:gd name="connsiteX0" fmla="*/ 0 w 5889853"/>
              <a:gd name="connsiteY0" fmla="*/ 0 h 467950"/>
              <a:gd name="connsiteX1" fmla="*/ 5655878 w 5889853"/>
              <a:gd name="connsiteY1" fmla="*/ 0 h 467950"/>
              <a:gd name="connsiteX2" fmla="*/ 5889853 w 5889853"/>
              <a:gd name="connsiteY2" fmla="*/ 233975 h 467950"/>
              <a:gd name="connsiteX3" fmla="*/ 5655878 w 5889853"/>
              <a:gd name="connsiteY3" fmla="*/ 467950 h 467950"/>
              <a:gd name="connsiteX4" fmla="*/ 0 w 5889853"/>
              <a:gd name="connsiteY4" fmla="*/ 467950 h 467950"/>
              <a:gd name="connsiteX5" fmla="*/ 0 w 5889853"/>
              <a:gd name="connsiteY5" fmla="*/ 0 h 46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853" h="467950">
                <a:moveTo>
                  <a:pt x="5889853" y="467949"/>
                </a:moveTo>
                <a:lnTo>
                  <a:pt x="233975" y="467949"/>
                </a:lnTo>
                <a:lnTo>
                  <a:pt x="0" y="233975"/>
                </a:lnTo>
                <a:lnTo>
                  <a:pt x="233975" y="1"/>
                </a:lnTo>
                <a:lnTo>
                  <a:pt x="5889853" y="1"/>
                </a:lnTo>
                <a:lnTo>
                  <a:pt x="5889853" y="4679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340" tIns="53341" rIns="99568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bg1"/>
                </a:solidFill>
                <a:cs typeface="B Mitra" panose="00000400000000000000" pitchFamily="2" charset="-78"/>
              </a:rPr>
              <a:t>اصلاح کشت سبزی و صيفی از فضای باز به گلخانه</a:t>
            </a:r>
            <a:endParaRPr lang="en-US" sz="2800" b="1" kern="1200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715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4" grpId="0" animBg="1"/>
      <p:bldP spid="39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5" t="82347" r="2120" b="14364"/>
          <a:stretch/>
        </p:blipFill>
        <p:spPr>
          <a:xfrm>
            <a:off x="-30480" y="6305292"/>
            <a:ext cx="12283440" cy="552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4980" y="6473567"/>
            <a:ext cx="2743200" cy="365125"/>
          </a:xfrm>
        </p:spPr>
        <p:txBody>
          <a:bodyPr/>
          <a:lstStyle/>
          <a:p>
            <a:fld id="{EB77368A-7742-41A0-BF83-BE1375084C69}" type="slidenum">
              <a:rPr lang="en-US" sz="2800" b="1" smtClean="0">
                <a:solidFill>
                  <a:schemeClr val="bg1"/>
                </a:solidFill>
                <a:cs typeface="B Tir" panose="00000400000000000000" pitchFamily="2" charset="-78"/>
              </a:rPr>
              <a:t>7</a:t>
            </a:fld>
            <a:endParaRPr lang="en-US" sz="2800" b="1" dirty="0">
              <a:solidFill>
                <a:schemeClr val="bg1"/>
              </a:solidFill>
              <a:cs typeface="B Tir" panose="00000400000000000000" pitchFamily="2" charset="-78"/>
            </a:endParaRPr>
          </a:p>
        </p:txBody>
      </p:sp>
      <p:pic>
        <p:nvPicPr>
          <p:cNvPr id="9" name="Picture 2" descr="فایل لایه باز پرچم ایران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135020"/>
            <a:ext cx="2816225" cy="1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B3D3E-222C-40CE-AD23-14A477234CD2}"/>
              </a:ext>
            </a:extLst>
          </p:cNvPr>
          <p:cNvGrpSpPr/>
          <p:nvPr/>
        </p:nvGrpSpPr>
        <p:grpSpPr>
          <a:xfrm>
            <a:off x="9666423" y="56819"/>
            <a:ext cx="3009900" cy="1244541"/>
            <a:chOff x="9307830" y="119204"/>
            <a:chExt cx="3009900" cy="12445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93D56-C6F5-4B46-9C87-70EB9EA0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0484" y="119204"/>
              <a:ext cx="844592" cy="8752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FE3935-5B92-4907-9D4A-68CDFE909662}"/>
                </a:ext>
              </a:extLst>
            </p:cNvPr>
            <p:cNvSpPr txBox="1"/>
            <p:nvPr/>
          </p:nvSpPr>
          <p:spPr>
            <a:xfrm>
              <a:off x="9307830" y="994413"/>
              <a:ext cx="300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dirty="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9DCB028-AC09-4BD0-B153-674D2C1497F9}"/>
              </a:ext>
            </a:extLst>
          </p:cNvPr>
          <p:cNvSpPr txBox="1"/>
          <p:nvPr/>
        </p:nvSpPr>
        <p:spPr>
          <a:xfrm>
            <a:off x="1292876" y="460047"/>
            <a:ext cx="9212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نتایج مورد انتظار اجرای الگوی کشت محصولات کشاورزی</a:t>
            </a:r>
          </a:p>
          <a:p>
            <a:pPr algn="ctr" rtl="1"/>
            <a:r>
              <a:rPr lang="fa-IR" sz="3200" dirty="0">
                <a:solidFill>
                  <a:srgbClr val="C00000"/>
                </a:solidFill>
                <a:cs typeface="B Titr" panose="00000700000000000000" pitchFamily="2" charset="-78"/>
              </a:rPr>
              <a:t> تا سال زراعی ۱۴۰۴-۱۴۰۵</a:t>
            </a:r>
            <a:endParaRPr lang="en-US" sz="32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A7CFCDCE-3EF5-4602-B767-EBB9FA6A7C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0679">
            <a:off x="445981" y="1501351"/>
            <a:ext cx="3955009" cy="3947460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DFFB1CCD-0718-4B2D-880F-FE6AC49CD5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0679">
            <a:off x="2357079" y="2863339"/>
            <a:ext cx="1442272" cy="144062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id="{4B876635-3CCA-49B9-B419-0D91A0152C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0679">
            <a:off x="1118871" y="3389238"/>
            <a:ext cx="1376175" cy="1355601"/>
          </a:xfrm>
          <a:prstGeom prst="rect">
            <a:avLst/>
          </a:prstGeom>
        </p:spPr>
      </p:pic>
      <p:pic>
        <p:nvPicPr>
          <p:cNvPr id="19" name="Picture 18" descr="A close up of a logo&#10;&#10;Description generated with high confidence">
            <a:extLst>
              <a:ext uri="{FF2B5EF4-FFF2-40B4-BE49-F238E27FC236}">
                <a16:creationId xmlns:a16="http://schemas.microsoft.com/office/drawing/2014/main" id="{72F040DF-C24A-48D4-A3F5-47BF289BEE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0679">
            <a:off x="1310477" y="2094929"/>
            <a:ext cx="1376175" cy="13556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74714" y="3831346"/>
            <a:ext cx="1188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1100" dirty="0">
                <a:cs typeface="B Titr" panose="00000700000000000000" pitchFamily="2" charset="-78"/>
              </a:rPr>
              <a:t>الگوی کشت</a:t>
            </a:r>
          </a:p>
          <a:p>
            <a:pPr algn="ctr" rtl="1"/>
            <a:r>
              <a:rPr lang="fa-IR" sz="1100" dirty="0">
                <a:cs typeface="B Titr" panose="00000700000000000000" pitchFamily="2" charset="-78"/>
              </a:rPr>
              <a:t> محصولات کشاورزی</a:t>
            </a:r>
            <a:endParaRPr lang="en-US" sz="1100" dirty="0">
              <a:cs typeface="B Titr" panose="00000700000000000000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1409383" y="2534764"/>
            <a:ext cx="115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200" dirty="0">
                <a:cs typeface="B Titr" panose="00000700000000000000" pitchFamily="2" charset="-78"/>
              </a:rPr>
              <a:t>نظام نوآوری</a:t>
            </a:r>
          </a:p>
          <a:p>
            <a:pPr algn="ctr" rtl="1"/>
            <a:r>
              <a:rPr lang="fa-IR" sz="1200" dirty="0">
                <a:cs typeface="B Titr" panose="00000700000000000000" pitchFamily="2" charset="-78"/>
              </a:rPr>
              <a:t>بخش کشاورزی</a:t>
            </a:r>
            <a:endParaRPr lang="en-US" sz="1200" dirty="0">
              <a:cs typeface="B Titr" panose="000007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7153" y="3475081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1100" b="1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الزامات اجرایی</a:t>
            </a:r>
            <a:endParaRPr lang="en-US" sz="1100" dirty="0">
              <a:cs typeface="B Titr" panose="00000700000000000000" pitchFamily="2" charset="-78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079170"/>
              </p:ext>
            </p:extLst>
          </p:nvPr>
        </p:nvGraphicFramePr>
        <p:xfrm>
          <a:off x="4545875" y="2132331"/>
          <a:ext cx="7332616" cy="2862791"/>
        </p:xfrm>
        <a:graphic>
          <a:graphicData uri="http://schemas.openxmlformats.org/drawingml/2006/table">
            <a:tbl>
              <a:tblPr rtl="1" firstRow="1" firstCol="1" bandRow="1"/>
              <a:tblGrid>
                <a:gridCol w="4593775">
                  <a:extLst>
                    <a:ext uri="{9D8B030D-6E8A-4147-A177-3AD203B41FA5}">
                      <a16:colId xmlns:a16="http://schemas.microsoft.com/office/drawing/2014/main" val="380358926"/>
                    </a:ext>
                  </a:extLst>
                </a:gridCol>
                <a:gridCol w="771012">
                  <a:extLst>
                    <a:ext uri="{9D8B030D-6E8A-4147-A177-3AD203B41FA5}">
                      <a16:colId xmlns:a16="http://schemas.microsoft.com/office/drawing/2014/main" val="2552218823"/>
                    </a:ext>
                  </a:extLst>
                </a:gridCol>
                <a:gridCol w="917639">
                  <a:extLst>
                    <a:ext uri="{9D8B030D-6E8A-4147-A177-3AD203B41FA5}">
                      <a16:colId xmlns:a16="http://schemas.microsoft.com/office/drawing/2014/main" val="1681655966"/>
                    </a:ext>
                  </a:extLst>
                </a:gridCol>
                <a:gridCol w="1050190">
                  <a:extLst>
                    <a:ext uri="{9D8B030D-6E8A-4147-A177-3AD203B41FA5}">
                      <a16:colId xmlns:a16="http://schemas.microsoft.com/office/drawing/2014/main" val="3867893735"/>
                    </a:ext>
                  </a:extLst>
                </a:gridCol>
              </a:tblGrid>
              <a:tr h="68949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مولفه های نشانگر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۱۴۰۰-1401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140</a:t>
                      </a:r>
                      <a:r>
                        <a:rPr lang="fa-I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4-1405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درصد</a:t>
                      </a:r>
                      <a:r>
                        <a:rPr lang="fa-I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 </a:t>
                      </a: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تغییر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150257"/>
                  </a:ext>
                </a:extLst>
              </a:tr>
              <a:tr h="34474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تولید (میلیون تن)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dirty="0">
                          <a:effectLst/>
                          <a:latin typeface="MS Sans Serif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۱۲۵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dirty="0">
                          <a:effectLst/>
                          <a:latin typeface="MS Sans Serif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۱۵۲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۲۱</a:t>
                      </a:r>
                      <a:r>
                        <a:rPr lang="ar-SA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+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239942"/>
                  </a:ext>
                </a:extLst>
              </a:tr>
              <a:tr h="34474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مصرف آب (میلیارد متر مکعب)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72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60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1</a:t>
                      </a:r>
                      <a:r>
                        <a:rPr lang="fa-IR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7</a:t>
                      </a:r>
                      <a:r>
                        <a:rPr lang="ar-SA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-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447710"/>
                  </a:ext>
                </a:extLst>
              </a:tr>
              <a:tr h="34474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خود اتکایی در تامین انرژی و کالری(درصد)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67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87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30</a:t>
                      </a:r>
                      <a:r>
                        <a:rPr lang="ar-SA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+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993436"/>
                  </a:ext>
                </a:extLst>
              </a:tr>
              <a:tr h="34474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ضریب نفوذ دانش و فناوری (درصد)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12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100+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899637"/>
                  </a:ext>
                </a:extLst>
              </a:tr>
              <a:tr h="44957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نسبت ارزش افزوده صنعت غذا به کل بخش کشاورزی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15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150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900+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423441"/>
                  </a:ext>
                </a:extLst>
              </a:tr>
              <a:tr h="34474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ضریب بهره وری آب کشاورزی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1.7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2.5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47</a:t>
                      </a:r>
                      <a:r>
                        <a:rPr lang="ar-SA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+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448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179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5" t="82347" r="2120" b="14364"/>
          <a:stretch/>
        </p:blipFill>
        <p:spPr>
          <a:xfrm>
            <a:off x="-30480" y="6305292"/>
            <a:ext cx="12283440" cy="552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4980" y="6473567"/>
            <a:ext cx="2743200" cy="365125"/>
          </a:xfrm>
        </p:spPr>
        <p:txBody>
          <a:bodyPr/>
          <a:lstStyle/>
          <a:p>
            <a:fld id="{EB77368A-7742-41A0-BF83-BE1375084C69}" type="slidenum">
              <a:rPr lang="en-US" sz="2800" b="1" smtClean="0">
                <a:solidFill>
                  <a:schemeClr val="bg1"/>
                </a:solidFill>
                <a:cs typeface="B Tir" panose="00000400000000000000" pitchFamily="2" charset="-78"/>
              </a:rPr>
              <a:t>8</a:t>
            </a:fld>
            <a:endParaRPr lang="en-US" sz="2800" b="1" dirty="0">
              <a:solidFill>
                <a:schemeClr val="bg1"/>
              </a:solidFill>
              <a:cs typeface="B Tir" panose="00000400000000000000" pitchFamily="2" charset="-78"/>
            </a:endParaRPr>
          </a:p>
        </p:txBody>
      </p:sp>
      <p:pic>
        <p:nvPicPr>
          <p:cNvPr id="9" name="Picture 2" descr="فایل لایه باز پرچم ایران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135020"/>
            <a:ext cx="2816225" cy="1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B3D3E-222C-40CE-AD23-14A477234CD2}"/>
              </a:ext>
            </a:extLst>
          </p:cNvPr>
          <p:cNvGrpSpPr/>
          <p:nvPr/>
        </p:nvGrpSpPr>
        <p:grpSpPr>
          <a:xfrm>
            <a:off x="9666423" y="56819"/>
            <a:ext cx="3009900" cy="1244541"/>
            <a:chOff x="9307830" y="119204"/>
            <a:chExt cx="3009900" cy="12445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93D56-C6F5-4B46-9C87-70EB9EA0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0484" y="119204"/>
              <a:ext cx="844592" cy="8752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FE3935-5B92-4907-9D4A-68CDFE909662}"/>
                </a:ext>
              </a:extLst>
            </p:cNvPr>
            <p:cNvSpPr txBox="1"/>
            <p:nvPr/>
          </p:nvSpPr>
          <p:spPr>
            <a:xfrm>
              <a:off x="9307830" y="994413"/>
              <a:ext cx="300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dirty="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885DAC1-191A-4382-93F9-36E8489E543F}"/>
              </a:ext>
            </a:extLst>
          </p:cNvPr>
          <p:cNvSpPr txBox="1"/>
          <p:nvPr/>
        </p:nvSpPr>
        <p:spPr>
          <a:xfrm>
            <a:off x="1319052" y="567434"/>
            <a:ext cx="9212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نتایج مورد انتظار اجرای الگوی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کشت گیاهان زراعی</a:t>
            </a:r>
          </a:p>
          <a:p>
            <a:pPr algn="ctr" rtl="1"/>
            <a:r>
              <a:rPr lang="fa-IR" sz="2800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 در سال زراعی ۱۴۰۱-۱۴۰۲</a:t>
            </a:r>
          </a:p>
          <a:p>
            <a:pPr algn="ctr" rtl="1"/>
            <a:r>
              <a:rPr lang="fa-IR" sz="2800" dirty="0">
                <a:solidFill>
                  <a:schemeClr val="accent6">
                    <a:lumMod val="50000"/>
                  </a:schemeClr>
                </a:solidFill>
                <a:cs typeface="B Titr" panose="00000700000000000000" pitchFamily="2" charset="-78"/>
              </a:rPr>
              <a:t>مبتنی بر طراحی برای سال پایه</a:t>
            </a:r>
            <a:endParaRPr lang="en-US" sz="2800" dirty="0">
              <a:solidFill>
                <a:schemeClr val="accent6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46" y="1901386"/>
            <a:ext cx="11760203" cy="28775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E82422-F702-42B1-8375-D8B5A48B64DD}"/>
              </a:ext>
            </a:extLst>
          </p:cNvPr>
          <p:cNvSpPr/>
          <p:nvPr/>
        </p:nvSpPr>
        <p:spPr>
          <a:xfrm>
            <a:off x="5912015" y="2271252"/>
            <a:ext cx="1004980" cy="207952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65D980-9B99-43CF-AAD9-CA4AF4B115E5}"/>
              </a:ext>
            </a:extLst>
          </p:cNvPr>
          <p:cNvSpPr/>
          <p:nvPr/>
        </p:nvSpPr>
        <p:spPr>
          <a:xfrm>
            <a:off x="3099989" y="2295365"/>
            <a:ext cx="1004980" cy="207952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84E3C1-4400-473D-AD63-B55F0A9DADF9}"/>
              </a:ext>
            </a:extLst>
          </p:cNvPr>
          <p:cNvSpPr/>
          <p:nvPr/>
        </p:nvSpPr>
        <p:spPr>
          <a:xfrm>
            <a:off x="238125" y="2295365"/>
            <a:ext cx="926998" cy="207952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4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85" t="82347" r="2120" b="14364"/>
          <a:stretch/>
        </p:blipFill>
        <p:spPr>
          <a:xfrm>
            <a:off x="-30480" y="6305292"/>
            <a:ext cx="12283440" cy="552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4980" y="6473567"/>
            <a:ext cx="2743200" cy="365125"/>
          </a:xfrm>
        </p:spPr>
        <p:txBody>
          <a:bodyPr/>
          <a:lstStyle/>
          <a:p>
            <a:fld id="{EB77368A-7742-41A0-BF83-BE1375084C69}" type="slidenum">
              <a:rPr lang="en-US" sz="2800" b="1" smtClean="0">
                <a:solidFill>
                  <a:schemeClr val="bg1"/>
                </a:solidFill>
                <a:cs typeface="B Tir" panose="00000400000000000000" pitchFamily="2" charset="-78"/>
              </a:rPr>
              <a:t>9</a:t>
            </a:fld>
            <a:endParaRPr lang="en-US" sz="2800" b="1" dirty="0">
              <a:solidFill>
                <a:schemeClr val="bg1"/>
              </a:solidFill>
              <a:cs typeface="B Tir" panose="00000400000000000000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9B3D3E-222C-40CE-AD23-14A477234CD2}"/>
              </a:ext>
            </a:extLst>
          </p:cNvPr>
          <p:cNvGrpSpPr/>
          <p:nvPr/>
        </p:nvGrpSpPr>
        <p:grpSpPr>
          <a:xfrm>
            <a:off x="9666423" y="56819"/>
            <a:ext cx="3009900" cy="1244541"/>
            <a:chOff x="9307830" y="119204"/>
            <a:chExt cx="3009900" cy="12445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93D56-C6F5-4B46-9C87-70EB9EA0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484" y="119204"/>
              <a:ext cx="844592" cy="8752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FE3935-5B92-4907-9D4A-68CDFE909662}"/>
                </a:ext>
              </a:extLst>
            </p:cNvPr>
            <p:cNvSpPr txBox="1"/>
            <p:nvPr/>
          </p:nvSpPr>
          <p:spPr>
            <a:xfrm>
              <a:off x="9307830" y="994413"/>
              <a:ext cx="300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dirty="0">
                  <a:solidFill>
                    <a:srgbClr val="029000"/>
                  </a:solidFill>
                  <a:cs typeface="B Titr" panose="00000700000000000000" pitchFamily="2" charset="-78"/>
                </a:rPr>
                <a:t>وزارت جهادکشاورزی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36C1E5F-51DB-C64E-2F1C-58CAF4B8A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9" y="317750"/>
            <a:ext cx="7138301" cy="5987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8418DF-1B1B-186C-28C9-6895F2DBA017}"/>
              </a:ext>
            </a:extLst>
          </p:cNvPr>
          <p:cNvSpPr txBox="1"/>
          <p:nvPr/>
        </p:nvSpPr>
        <p:spPr>
          <a:xfrm>
            <a:off x="8421187" y="2995234"/>
            <a:ext cx="3562073" cy="3108543"/>
          </a:xfrm>
          <a:prstGeom prst="rect">
            <a:avLst/>
          </a:prstGeom>
          <a:solidFill>
            <a:srgbClr val="A7DB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cs typeface="B Titr" panose="00000700000000000000" pitchFamily="2" charset="-78"/>
              </a:rPr>
              <a:t>نياز آبی ناخالص (مصرف)</a:t>
            </a:r>
          </a:p>
          <a:p>
            <a:pPr algn="ctr"/>
            <a:r>
              <a:rPr lang="fa-IR" sz="2800" b="1" dirty="0">
                <a:cs typeface="B Titr" panose="00000700000000000000" pitchFamily="2" charset="-78"/>
              </a:rPr>
              <a:t> محصولات زراعی </a:t>
            </a:r>
          </a:p>
          <a:p>
            <a:pPr algn="ctr"/>
            <a:r>
              <a:rPr lang="fa-IR" sz="2800" b="1" dirty="0">
                <a:cs typeface="B Titr" panose="00000700000000000000" pitchFamily="2" charset="-78"/>
              </a:rPr>
              <a:t>در کشور</a:t>
            </a:r>
          </a:p>
          <a:p>
            <a:pPr algn="ctr"/>
            <a:endParaRPr lang="fa-IR" sz="2800" b="1" dirty="0">
              <a:cs typeface="B Titr" panose="00000700000000000000" pitchFamily="2" charset="-78"/>
            </a:endParaRPr>
          </a:p>
          <a:p>
            <a:pPr algn="ctr"/>
            <a:r>
              <a:rPr lang="fa-IR" sz="2800" b="1" dirty="0">
                <a:cs typeface="B Titr" panose="00000700000000000000" pitchFamily="2" charset="-78"/>
              </a:rPr>
              <a:t>جمع کل: 45،628</a:t>
            </a:r>
          </a:p>
          <a:p>
            <a:pPr algn="ctr"/>
            <a:r>
              <a:rPr lang="fa-IR" sz="2800" b="1" dirty="0">
                <a:cs typeface="B Titr" panose="00000700000000000000" pitchFamily="2" charset="-78"/>
              </a:rPr>
              <a:t>(ميليون متر مکعب)</a:t>
            </a:r>
          </a:p>
          <a:p>
            <a:pPr algn="ctr"/>
            <a:endParaRPr lang="en-US" sz="2800" b="1" dirty="0">
              <a:cs typeface="B Titr" panose="00000700000000000000" pitchFamily="2" charset="-78"/>
            </a:endParaRPr>
          </a:p>
        </p:txBody>
      </p:sp>
      <p:pic>
        <p:nvPicPr>
          <p:cNvPr id="11" name="Picture 2" descr="فایل لایه باز پرچم ایران">
            <a:extLst>
              <a:ext uri="{FF2B5EF4-FFF2-40B4-BE49-F238E27FC236}">
                <a16:creationId xmlns:a16="http://schemas.microsoft.com/office/drawing/2014/main" id="{CC94E582-3902-47E9-8724-5FAF88A2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6" y="-135020"/>
            <a:ext cx="2816225" cy="1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5ED432-D6B8-40E1-915E-F2FD870FF721}"/>
              </a:ext>
            </a:extLst>
          </p:cNvPr>
          <p:cNvSpPr txBox="1"/>
          <p:nvPr/>
        </p:nvSpPr>
        <p:spPr>
          <a:xfrm>
            <a:off x="8421187" y="1397258"/>
            <a:ext cx="356207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cs typeface="B Titr" panose="00000700000000000000" pitchFamily="2" charset="-78"/>
              </a:rPr>
              <a:t>۳ میلیارد متر مکعب </a:t>
            </a:r>
          </a:p>
          <a:p>
            <a:pPr algn="ctr"/>
            <a:r>
              <a:rPr lang="fa-IR" sz="2400" dirty="0">
                <a:cs typeface="B Titr" panose="00000700000000000000" pitchFamily="2" charset="-78"/>
              </a:rPr>
              <a:t>صرفه جویی آب</a:t>
            </a:r>
          </a:p>
          <a:p>
            <a:pPr algn="ctr"/>
            <a:r>
              <a:rPr lang="fa-IR" sz="2400" dirty="0">
                <a:cs typeface="B Titr" panose="00000700000000000000" pitchFamily="2" charset="-78"/>
              </a:rPr>
              <a:t>تولید غذای ۵ میلیون نفر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F796A9-CE2C-46B8-AA36-5677DEBF7CAF}"/>
              </a:ext>
            </a:extLst>
          </p:cNvPr>
          <p:cNvSpPr txBox="1"/>
          <p:nvPr/>
        </p:nvSpPr>
        <p:spPr>
          <a:xfrm>
            <a:off x="3963055" y="148111"/>
            <a:ext cx="4804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600" dirty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تولید غذای بیشتر با آب کمتر</a:t>
            </a:r>
            <a:endParaRPr lang="en-US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882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4595</TotalTime>
  <Words>703</Words>
  <Application>Microsoft Office PowerPoint</Application>
  <PresentationFormat>Widescreen</PresentationFormat>
  <Paragraphs>165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MS Sans Serif</vt:lpstr>
      <vt:lpstr>Calibri</vt:lpstr>
      <vt:lpstr>Wingdings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milad abu</dc:creator>
  <cp:lastModifiedBy>alireza nikouei</cp:lastModifiedBy>
  <cp:revision>743</cp:revision>
  <dcterms:created xsi:type="dcterms:W3CDTF">2021-07-12T11:16:32Z</dcterms:created>
  <dcterms:modified xsi:type="dcterms:W3CDTF">2022-10-02T02:50:58Z</dcterms:modified>
</cp:coreProperties>
</file>